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4"/>
    <p:sldMasterId id="2147483755" r:id="rId5"/>
  </p:sldMasterIdLst>
  <p:notesMasterIdLst>
    <p:notesMasterId r:id="rId24"/>
  </p:notesMasterIdLst>
  <p:sldIdLst>
    <p:sldId id="3620" r:id="rId6"/>
    <p:sldId id="3798" r:id="rId7"/>
    <p:sldId id="3797" r:id="rId8"/>
    <p:sldId id="3796" r:id="rId9"/>
    <p:sldId id="3800" r:id="rId10"/>
    <p:sldId id="3795" r:id="rId11"/>
    <p:sldId id="3801" r:id="rId12"/>
    <p:sldId id="3790" r:id="rId13"/>
    <p:sldId id="3802" r:id="rId14"/>
    <p:sldId id="3793" r:id="rId15"/>
    <p:sldId id="3803" r:id="rId16"/>
    <p:sldId id="3804" r:id="rId17"/>
    <p:sldId id="3792" r:id="rId18"/>
    <p:sldId id="3805" r:id="rId19"/>
    <p:sldId id="3806" r:id="rId20"/>
    <p:sldId id="3810" r:id="rId21"/>
    <p:sldId id="3807" r:id="rId22"/>
    <p:sldId id="3809" r:id="rId23"/>
  </p:sldIdLst>
  <p:sldSz cx="24387175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celerator Pilots" id="{7803D173-0644-A64F-A602-3641D05449D6}">
          <p14:sldIdLst>
            <p14:sldId id="3620"/>
            <p14:sldId id="3798"/>
            <p14:sldId id="3797"/>
            <p14:sldId id="3796"/>
            <p14:sldId id="3800"/>
            <p14:sldId id="3795"/>
            <p14:sldId id="3801"/>
            <p14:sldId id="3790"/>
            <p14:sldId id="3802"/>
            <p14:sldId id="3793"/>
            <p14:sldId id="3803"/>
            <p14:sldId id="3804"/>
            <p14:sldId id="3792"/>
            <p14:sldId id="3805"/>
            <p14:sldId id="3806"/>
            <p14:sldId id="3810"/>
            <p14:sldId id="3807"/>
            <p14:sldId id="38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4E9EAAA-2FE1-9628-4402-667D895F2A4F}" name="Chandana Makineni" initials="CM" userId="S::Chandana.Makineni@insightglobal.com::1a6c7705-c355-4b38-acee-d1f54ddd5bf4" providerId="AD"/>
  <p188:author id="{3A9691C6-1374-D98B-EF2C-DFF63EA5B474}" name="Raja Racharla" initials="RR" userId="S::Raja.Racharla@InsightGlobal.com::0255df1c-8151-4843-ba70-eaa3fe62f634" providerId="AD"/>
  <p188:author id="{336B11E6-1EB9-5811-5A75-5CC17F6701F2}" name="Sushanth David" initials="" userId="S::Sushanth.David@InsightGlobal.com::1f7aa2c2-f04a-4f52-91ce-ed9f2836f31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F1F3"/>
    <a:srgbClr val="E9F7F7"/>
    <a:srgbClr val="00293D"/>
    <a:srgbClr val="00D9F8"/>
    <a:srgbClr val="D2D2D2"/>
    <a:srgbClr val="FF3085"/>
    <a:srgbClr val="BDE1E3"/>
    <a:srgbClr val="56E13B"/>
    <a:srgbClr val="FFFF00"/>
    <a:srgbClr val="B4E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E1ABD2-38E8-497D-9644-C4305747E67C}" v="6" dt="2025-05-01T14:48:46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7"/>
    <p:restoredTop sz="94660"/>
  </p:normalViewPr>
  <p:slideViewPr>
    <p:cSldViewPr snapToGrid="0">
      <p:cViewPr varScale="1">
        <p:scale>
          <a:sx n="61" d="100"/>
          <a:sy n="61" d="100"/>
        </p:scale>
        <p:origin x="488" y="256"/>
      </p:cViewPr>
      <p:guideLst>
        <p:guide orient="horz" pos="4320"/>
        <p:guide pos="76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mya Muddam" userId="f7c60eaab0f5d5f0" providerId="LiveId" clId="{45A52F55-AFFA-4CE3-BBEE-61219C52D253}"/>
    <pc:docChg chg="undo custSel modSld">
      <pc:chgData name="Soumya Muddam" userId="f7c60eaab0f5d5f0" providerId="LiveId" clId="{45A52F55-AFFA-4CE3-BBEE-61219C52D253}" dt="2025-05-01T15:41:08.012" v="308" actId="1076"/>
      <pc:docMkLst>
        <pc:docMk/>
      </pc:docMkLst>
      <pc:sldChg chg="modSp mod">
        <pc:chgData name="Soumya Muddam" userId="f7c60eaab0f5d5f0" providerId="LiveId" clId="{45A52F55-AFFA-4CE3-BBEE-61219C52D253}" dt="2025-05-01T15:41:08.012" v="308" actId="1076"/>
        <pc:sldMkLst>
          <pc:docMk/>
          <pc:sldMk cId="3160695959" sldId="3620"/>
        </pc:sldMkLst>
        <pc:spChg chg="mod">
          <ac:chgData name="Soumya Muddam" userId="f7c60eaab0f5d5f0" providerId="LiveId" clId="{45A52F55-AFFA-4CE3-BBEE-61219C52D253}" dt="2025-05-01T15:41:08.012" v="308" actId="1076"/>
          <ac:spMkLst>
            <pc:docMk/>
            <pc:sldMk cId="3160695959" sldId="3620"/>
            <ac:spMk id="5" creationId="{0D720CFE-9E37-59C7-E849-919EAF5DA802}"/>
          </ac:spMkLst>
        </pc:spChg>
        <pc:spChg chg="mod">
          <ac:chgData name="Soumya Muddam" userId="f7c60eaab0f5d5f0" providerId="LiveId" clId="{45A52F55-AFFA-4CE3-BBEE-61219C52D253}" dt="2025-05-01T15:35:11.930" v="6" actId="20577"/>
          <ac:spMkLst>
            <pc:docMk/>
            <pc:sldMk cId="3160695959" sldId="3620"/>
            <ac:spMk id="8" creationId="{BC9EABEE-C1E4-D1A0-3E26-9B3CAAA2F9D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9893F-D5C3-AE46-B481-E293231143E6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884DE-DFD8-2846-B10C-7DA0FF690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66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884DE-DFD8-2846-B10C-7DA0FF6904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89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91EB-AEFE-F31B-D242-13759761C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94FE4-D362-5062-9FC7-ECA1B2220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A441F-5209-99A3-5DA4-C286CD82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7D8-77E4-E947-B541-EF413562BE9C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6E1B1-5369-7656-DE8D-5380C8DF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8FC5D-B18B-6C09-3303-64214715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8259-FABF-305C-8198-B99B308B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2CD222-8A61-BCAC-83CF-6E71D8EEB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2C054-59B7-34BA-FE4D-C0DA80C8E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7D8-77E4-E947-B541-EF413562BE9C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CD4BF-9CAD-B247-E426-CB5AEA31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79FAF-473F-0CBF-F547-D8D22AC0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1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04067-1670-12C8-26A9-80DA2C3D23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52072" y="730250"/>
            <a:ext cx="5258485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2BC71E-9B65-B144-0C31-3DC066981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618" y="730250"/>
            <a:ext cx="15470614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FCB6D-206F-441B-799E-7459EA3C6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7D8-77E4-E947-B541-EF413562BE9C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1A2F2-D7BF-CBFB-C1AA-506EAA3E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D07AC-7989-B66D-8261-C2E7353E9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46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avy Footer 3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54250" y="13025281"/>
            <a:ext cx="423248" cy="24622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SECTION NAME">
            <a:extLst>
              <a:ext uri="{FF2B5EF4-FFF2-40B4-BE49-F238E27FC236}">
                <a16:creationId xmlns:a16="http://schemas.microsoft.com/office/drawing/2014/main" id="{F05F97AF-34B9-D7AC-03E3-433DC15CAA32}"/>
              </a:ext>
            </a:extLst>
          </p:cNvPr>
          <p:cNvSpPr txBox="1">
            <a:spLocks noGrp="1"/>
          </p:cNvSpPr>
          <p:nvPr>
            <p:ph type="body" sz="quarter" idx="21"/>
          </p:nvPr>
        </p:nvSpPr>
        <p:spPr>
          <a:xfrm>
            <a:off x="1016826" y="471793"/>
            <a:ext cx="4827399" cy="5677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SzTx/>
              <a:buNone/>
              <a:defRPr sz="16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0564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ACF8-F603-4466-1C3F-BDC62741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EAECC-5F25-7E3B-4579-E421BD21F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108" indent="-457108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47A4C-3504-C6D7-0C40-513A64A9D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52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649B6-34E3-2233-44D9-CCA5ECDC5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1468D-5039-CAF1-113A-5A0AB1696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17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+ or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649B6-34E3-2233-44D9-CCA5ECDC5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1468D-5039-CAF1-113A-5A0AB1696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96B9A6-7640-AEBA-E4FA-A0B9B9AF7165}"/>
              </a:ext>
            </a:extLst>
          </p:cNvPr>
          <p:cNvGrpSpPr/>
          <p:nvPr userDrawn="1"/>
        </p:nvGrpSpPr>
        <p:grpSpPr>
          <a:xfrm>
            <a:off x="10495167" y="3456117"/>
            <a:ext cx="13260418" cy="7949682"/>
            <a:chOff x="10495166" y="2989586"/>
            <a:chExt cx="13260418" cy="794968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DD54D8-4607-0DAA-6F28-C8D710C59D4D}"/>
                </a:ext>
              </a:extLst>
            </p:cNvPr>
            <p:cNvSpPr/>
            <p:nvPr/>
          </p:nvSpPr>
          <p:spPr>
            <a:xfrm>
              <a:off x="16634819" y="6546062"/>
              <a:ext cx="7120765" cy="836732"/>
            </a:xfrm>
            <a:prstGeom prst="ellipse">
              <a:avLst/>
            </a:prstGeom>
            <a:solidFill>
              <a:srgbClr val="6FA1B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334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E58628-0A3C-B347-93CF-85AFDF337731}"/>
                </a:ext>
              </a:extLst>
            </p:cNvPr>
            <p:cNvSpPr/>
            <p:nvPr userDrawn="1"/>
          </p:nvSpPr>
          <p:spPr>
            <a:xfrm>
              <a:off x="18341920" y="2989586"/>
              <a:ext cx="2818702" cy="7949682"/>
            </a:xfrm>
            <a:prstGeom prst="rect">
              <a:avLst/>
            </a:prstGeom>
            <a:solidFill>
              <a:srgbClr val="0028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pic>
          <p:nvPicPr>
            <p:cNvPr id="7" name="Picture 6" descr="A forest of trees in the fog&#10;&#10;Description automatically generated">
              <a:extLst>
                <a:ext uri="{FF2B5EF4-FFF2-40B4-BE49-F238E27FC236}">
                  <a16:creationId xmlns:a16="http://schemas.microsoft.com/office/drawing/2014/main" id="{854D9501-35F9-BBC4-4734-C3BA5517A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852122" y="3327632"/>
              <a:ext cx="7273591" cy="7273591"/>
            </a:xfrm>
            <a:prstGeom prst="ellipse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01612-D085-5B53-B993-73F794708257}"/>
                </a:ext>
              </a:extLst>
            </p:cNvPr>
            <p:cNvSpPr/>
            <p:nvPr userDrawn="1"/>
          </p:nvSpPr>
          <p:spPr>
            <a:xfrm>
              <a:off x="15022286" y="2989586"/>
              <a:ext cx="2818702" cy="7949682"/>
            </a:xfrm>
            <a:prstGeom prst="rect">
              <a:avLst/>
            </a:prstGeom>
            <a:solidFill>
              <a:srgbClr val="0028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4328744-6E0E-BE94-2F06-0EFA4A64BEEB}"/>
                </a:ext>
              </a:extLst>
            </p:cNvPr>
            <p:cNvSpPr/>
            <p:nvPr/>
          </p:nvSpPr>
          <p:spPr>
            <a:xfrm>
              <a:off x="10495166" y="3291516"/>
              <a:ext cx="7345822" cy="7345822"/>
            </a:xfrm>
            <a:prstGeom prst="ellipse">
              <a:avLst/>
            </a:prstGeom>
            <a:gradFill flip="none" rotWithShape="1">
              <a:gsLst>
                <a:gs pos="0">
                  <a:srgbClr val="FCFCFF"/>
                </a:gs>
                <a:gs pos="66000">
                  <a:srgbClr val="FBFBFE"/>
                </a:gs>
                <a:gs pos="82000">
                  <a:srgbClr val="E2E4E9"/>
                </a:gs>
                <a:gs pos="99000">
                  <a:srgbClr val="DDE3E7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201462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hoto + caption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8AEC-6649-1A44-BF24-33C3C3881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798" y="914401"/>
            <a:ext cx="7865498" cy="2721430"/>
          </a:xfrm>
        </p:spPr>
        <p:txBody>
          <a:bodyPr anchor="t" anchorCtr="0">
            <a:noAutofit/>
          </a:bodyPr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DABCBE-FFF6-91D3-4DF8-B78F09B0B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7726" y="914401"/>
            <a:ext cx="12346007" cy="10807702"/>
          </a:xfrm>
        </p:spPr>
        <p:txBody>
          <a:bodyPr/>
          <a:lstStyle>
            <a:lvl1pPr marL="0" indent="0">
              <a:buNone/>
              <a:defRPr sz="6398"/>
            </a:lvl1pPr>
            <a:lvl2pPr marL="914218" indent="0">
              <a:buNone/>
              <a:defRPr sz="5598"/>
            </a:lvl2pPr>
            <a:lvl3pPr marL="1828434" indent="0">
              <a:buNone/>
              <a:defRPr sz="4800"/>
            </a:lvl3pPr>
            <a:lvl4pPr marL="2742652" indent="0">
              <a:buNone/>
              <a:defRPr sz="4000"/>
            </a:lvl4pPr>
            <a:lvl5pPr marL="3656868" indent="0">
              <a:buNone/>
              <a:defRPr sz="4000"/>
            </a:lvl5pPr>
            <a:lvl6pPr marL="4571086" indent="0">
              <a:buNone/>
              <a:defRPr sz="4000"/>
            </a:lvl6pPr>
            <a:lvl7pPr marL="5485302" indent="0">
              <a:buNone/>
              <a:defRPr sz="4000"/>
            </a:lvl7pPr>
            <a:lvl8pPr marL="6399520" indent="0">
              <a:buNone/>
              <a:defRPr sz="4000"/>
            </a:lvl8pPr>
            <a:lvl9pPr marL="7313736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FD846-7784-5407-058B-78FD7C9CF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798" y="4114800"/>
            <a:ext cx="7865498" cy="7623176"/>
          </a:xfrm>
        </p:spPr>
        <p:txBody>
          <a:bodyPr>
            <a:noAutofit/>
          </a:bodyPr>
          <a:lstStyle>
            <a:lvl1pPr marL="0" indent="0">
              <a:buNone/>
              <a:defRPr sz="3200" b="0" i="0">
                <a:latin typeface="Trenda IG Display Light" pitchFamily="2" charset="77"/>
              </a:defRPr>
            </a:lvl1pPr>
            <a:lvl2pPr marL="914218" indent="0">
              <a:buNone/>
              <a:defRPr sz="2800"/>
            </a:lvl2pPr>
            <a:lvl3pPr marL="1828434" indent="0">
              <a:buNone/>
              <a:defRPr sz="2400"/>
            </a:lvl3pPr>
            <a:lvl4pPr marL="2742652" indent="0">
              <a:buNone/>
              <a:defRPr sz="2000"/>
            </a:lvl4pPr>
            <a:lvl5pPr marL="3656868" indent="0">
              <a:buNone/>
              <a:defRPr sz="2000"/>
            </a:lvl5pPr>
            <a:lvl6pPr marL="4571086" indent="0">
              <a:buNone/>
              <a:defRPr sz="2000"/>
            </a:lvl6pPr>
            <a:lvl7pPr marL="5485302" indent="0">
              <a:buNone/>
              <a:defRPr sz="2000"/>
            </a:lvl7pPr>
            <a:lvl8pPr marL="6399520" indent="0">
              <a:buNone/>
              <a:defRPr sz="2000"/>
            </a:lvl8pPr>
            <a:lvl9pPr marL="7313736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CAC48-6B73-F158-4922-D585ED7DE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09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91EB-AEFE-F31B-D242-13759761C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01507" y="0"/>
            <a:ext cx="11821489" cy="12496800"/>
          </a:xfrm>
        </p:spPr>
        <p:txBody>
          <a:bodyPr tIns="548640" anchor="t" anchorCtr="0">
            <a:noAutofit/>
          </a:bodyPr>
          <a:lstStyle>
            <a:lvl1pPr algn="ctr">
              <a:defRPr sz="9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8FC5D-B18B-6C09-3303-64214715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493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39D3-76EF-311B-C659-759358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17" y="5298833"/>
            <a:ext cx="21033938" cy="1559170"/>
          </a:xfrm>
        </p:spPr>
        <p:txBody>
          <a:bodyPr anchor="b">
            <a:noAutofit/>
          </a:bodyPr>
          <a:lstStyle>
            <a:lvl1pPr algn="ctr">
              <a:defRPr sz="7198" cap="all" spc="1800" baseline="0">
                <a:latin typeface="Trenda IG Display" pitchFamily="2" charset="77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47031-19CD-64A2-A0A7-A906785EF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61600" y="11636374"/>
            <a:ext cx="3522135" cy="730252"/>
          </a:xfrm>
        </p:spPr>
        <p:txBody>
          <a:bodyPr>
            <a:normAutofit/>
          </a:bodyPr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Trenda IG Display Thin" pitchFamily="2" charset="77"/>
              </a:defRPr>
            </a:lvl1pPr>
            <a:lvl2pPr marL="914218" indent="0">
              <a:buNone/>
              <a:defRPr sz="4000">
                <a:solidFill>
                  <a:schemeClr val="tx1">
                    <a:tint val="82000"/>
                  </a:schemeClr>
                </a:solidFill>
              </a:defRPr>
            </a:lvl2pPr>
            <a:lvl3pPr marL="1828434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3pPr>
            <a:lvl4pPr marL="2742652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4pPr>
            <a:lvl5pPr marL="3656868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5pPr>
            <a:lvl6pPr marL="4571086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6pPr>
            <a:lvl7pPr marL="5485302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7pPr>
            <a:lvl8pPr marL="639952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8pPr>
            <a:lvl9pPr marL="7313736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7C891-C84D-FE4A-3149-64B342221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422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68908-2781-5BAF-CF34-A36BD0325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C62E0-60DE-7F63-2A1A-2DA5EAB1B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618" y="3064932"/>
            <a:ext cx="10364549" cy="8778724"/>
          </a:xfrm>
        </p:spPr>
        <p:txBody>
          <a:bodyPr/>
          <a:lstStyle>
            <a:lvl1pPr marL="15872" indent="0">
              <a:buFont typeface="Arial" panose="020B0604020202020204" pitchFamily="34" charset="0"/>
              <a:buNone/>
              <a:defRPr sz="4400" b="0" i="0">
                <a:latin typeface="Trenda IG Display Light" pitchFamily="2" charset="77"/>
              </a:defRPr>
            </a:lvl1pPr>
            <a:lvl2pPr marL="914218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9FD4A-BA53-1E1B-E5FF-93B199E1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85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ACF8-F603-4466-1C3F-BDC62741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EAECC-5F25-7E3B-4579-E421BD21F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61355-A9C3-6871-25BE-B9ABE4CFE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7D8-77E4-E947-B541-EF413562BE9C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CC14B-5A04-4459-3C1B-36BABD8C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47A4C-3504-C6D7-0C40-513A64A9D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68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27DC7-29A4-16E4-39CF-C040BA96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22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header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NAME">
            <a:extLst>
              <a:ext uri="{FF2B5EF4-FFF2-40B4-BE49-F238E27FC236}">
                <a16:creationId xmlns:a16="http://schemas.microsoft.com/office/drawing/2014/main" id="{F05F97AF-34B9-D7AC-03E3-433DC15CAA32}"/>
              </a:ext>
            </a:extLst>
          </p:cNvPr>
          <p:cNvSpPr txBox="1">
            <a:spLocks noGrp="1"/>
          </p:cNvSpPr>
          <p:nvPr>
            <p:ph type="body" sz="quarter" idx="21"/>
          </p:nvPr>
        </p:nvSpPr>
        <p:spPr>
          <a:xfrm>
            <a:off x="1016828" y="471792"/>
            <a:ext cx="1968970" cy="5677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16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ECTION NAME">
            <a:extLst>
              <a:ext uri="{FF2B5EF4-FFF2-40B4-BE49-F238E27FC236}">
                <a16:creationId xmlns:a16="http://schemas.microsoft.com/office/drawing/2014/main" id="{1D8F3DA2-4C4E-CC52-4357-6C18E1CD4FD1}"/>
              </a:ext>
            </a:extLst>
          </p:cNvPr>
          <p:cNvSpPr txBox="1">
            <a:spLocks noGrp="1"/>
          </p:cNvSpPr>
          <p:nvPr>
            <p:ph type="body" sz="quarter" idx="22"/>
          </p:nvPr>
        </p:nvSpPr>
        <p:spPr>
          <a:xfrm>
            <a:off x="3315269" y="471792"/>
            <a:ext cx="1968970" cy="5677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16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CTION NAME">
            <a:extLst>
              <a:ext uri="{FF2B5EF4-FFF2-40B4-BE49-F238E27FC236}">
                <a16:creationId xmlns:a16="http://schemas.microsoft.com/office/drawing/2014/main" id="{952D6B27-5A0F-4512-AC2B-F6EA04D6D74F}"/>
              </a:ext>
            </a:extLst>
          </p:cNvPr>
          <p:cNvSpPr txBox="1">
            <a:spLocks noGrp="1"/>
          </p:cNvSpPr>
          <p:nvPr>
            <p:ph type="body" sz="quarter" idx="23"/>
          </p:nvPr>
        </p:nvSpPr>
        <p:spPr>
          <a:xfrm>
            <a:off x="5613710" y="471792"/>
            <a:ext cx="1968970" cy="5677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16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CTION NAME">
            <a:extLst>
              <a:ext uri="{FF2B5EF4-FFF2-40B4-BE49-F238E27FC236}">
                <a16:creationId xmlns:a16="http://schemas.microsoft.com/office/drawing/2014/main" id="{19F95963-D72C-6C83-216D-534138235889}"/>
              </a:ext>
            </a:extLst>
          </p:cNvPr>
          <p:cNvSpPr txBox="1">
            <a:spLocks noGrp="1"/>
          </p:cNvSpPr>
          <p:nvPr>
            <p:ph type="body" sz="quarter" idx="24"/>
          </p:nvPr>
        </p:nvSpPr>
        <p:spPr>
          <a:xfrm>
            <a:off x="15638106" y="471792"/>
            <a:ext cx="7739392" cy="5677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buSzTx/>
              <a:buNone/>
              <a:defRPr sz="16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A11B0-E060-9474-7887-D9EC12A5A18F}"/>
              </a:ext>
            </a:extLst>
          </p:cNvPr>
          <p:cNvSpPr txBox="1">
            <a:spLocks/>
          </p:cNvSpPr>
          <p:nvPr userDrawn="1"/>
        </p:nvSpPr>
        <p:spPr>
          <a:xfrm>
            <a:off x="11407366" y="12717817"/>
            <a:ext cx="1094140" cy="730250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b="1" i="0" kern="1200">
                <a:solidFill>
                  <a:schemeClr val="tx1">
                    <a:tint val="82000"/>
                  </a:schemeClr>
                </a:solidFill>
                <a:latin typeface="Trenda IG Tex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99000F-64F0-8E49-8957-FB0096709DFD}" type="slidenum">
              <a:rPr lang="en-US" sz="2400" smtClean="0"/>
              <a:pPr/>
              <a:t>‹#›</a:t>
            </a:fld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71989171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mall header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green circles&#10;&#10;Description automatically generated">
            <a:extLst>
              <a:ext uri="{FF2B5EF4-FFF2-40B4-BE49-F238E27FC236}">
                <a16:creationId xmlns:a16="http://schemas.microsoft.com/office/drawing/2014/main" id="{42232F51-3F82-A742-1461-217716AD9A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817"/>
          <a:stretch/>
        </p:blipFill>
        <p:spPr>
          <a:xfrm>
            <a:off x="2618540" y="145527"/>
            <a:ext cx="20354792" cy="13570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D45F22-CCD1-3B6D-1B94-E14ABA74D0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57" y="12995718"/>
            <a:ext cx="1005543" cy="208220"/>
          </a:xfrm>
          <a:prstGeom prst="rect">
            <a:avLst/>
          </a:prstGeom>
        </p:spPr>
      </p:pic>
      <p:sp>
        <p:nvSpPr>
          <p:cNvPr id="9" name="SECTION NAME">
            <a:extLst>
              <a:ext uri="{FF2B5EF4-FFF2-40B4-BE49-F238E27FC236}">
                <a16:creationId xmlns:a16="http://schemas.microsoft.com/office/drawing/2014/main" id="{1A0FC810-17C8-16A2-DE11-6EA80FF60DBF}"/>
              </a:ext>
            </a:extLst>
          </p:cNvPr>
          <p:cNvSpPr txBox="1">
            <a:spLocks/>
          </p:cNvSpPr>
          <p:nvPr userDrawn="1"/>
        </p:nvSpPr>
        <p:spPr>
          <a:xfrm>
            <a:off x="17756141" y="506044"/>
            <a:ext cx="5104053" cy="5675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828160"/>
            <a:r>
              <a:rPr lang="en-US" sz="1200"/>
              <a:t>5G Hub RFP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8EFE4041-3C70-CAF1-0FD8-A00930C663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37681" y="12842330"/>
            <a:ext cx="753774" cy="434812"/>
          </a:xfrm>
          <a:prstGeom prst="rect">
            <a:avLst/>
          </a:prstGeom>
        </p:spPr>
      </p:pic>
      <p:sp>
        <p:nvSpPr>
          <p:cNvPr id="16" name="Slide Number">
            <a:extLst>
              <a:ext uri="{FF2B5EF4-FFF2-40B4-BE49-F238E27FC236}">
                <a16:creationId xmlns:a16="http://schemas.microsoft.com/office/drawing/2014/main" id="{9B6BE812-0F72-9BDE-A44A-1DC95C5E45BC}"/>
              </a:ext>
            </a:extLst>
          </p:cNvPr>
          <p:cNvSpPr txBox="1">
            <a:spLocks/>
          </p:cNvSpPr>
          <p:nvPr userDrawn="1"/>
        </p:nvSpPr>
        <p:spPr>
          <a:xfrm>
            <a:off x="23401485" y="468336"/>
            <a:ext cx="731615" cy="24615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182880" tIns="91440" rIns="182880" bIns="91440" rtlCol="0" anchor="ctr"/>
          <a:lstStyle>
            <a:defPPr>
              <a:defRPr lang="en-US"/>
            </a:defPPr>
            <a:lvl1pPr marL="0" algn="ctr" defTabSz="457109" rtl="0" eaLnBrk="1" latinLnBrk="0" hangingPunct="1">
              <a:defRPr sz="1200" b="1" i="0" kern="1200">
                <a:solidFill>
                  <a:schemeClr val="bg1"/>
                </a:solidFill>
                <a:latin typeface="Trenda IG Text Semibold" pitchFamily="2" charset="77"/>
                <a:ea typeface="+mn-ea"/>
                <a:cs typeface="+mn-cs"/>
              </a:defRPr>
            </a:lvl1pPr>
            <a:lvl2pPr marL="22855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618">
              <a:defRPr/>
            </a:pPr>
            <a:fld id="{86CB4B4D-7CA3-9044-876B-883B54F8677D}" type="slidenum">
              <a:rPr lang="en-US" sz="1200" smtClean="0">
                <a:latin typeface="Trenda IG Display Semibold" pitchFamily="2" charset="77"/>
              </a:rPr>
              <a:pPr algn="l" defTabSz="1828618">
                <a:defRPr/>
              </a:pPr>
              <a:t>‹#›</a:t>
            </a:fld>
            <a:endParaRPr lang="en-US" sz="1200">
              <a:latin typeface="Trenda IG Display Semibold" pitchFamily="2" charset="77"/>
            </a:endParaRPr>
          </a:p>
        </p:txBody>
      </p:sp>
      <p:sp>
        <p:nvSpPr>
          <p:cNvPr id="2" name="SECTION NAME">
            <a:extLst>
              <a:ext uri="{FF2B5EF4-FFF2-40B4-BE49-F238E27FC236}">
                <a16:creationId xmlns:a16="http://schemas.microsoft.com/office/drawing/2014/main" id="{A29BC9F5-D559-D689-E993-8D38FB5806A2}"/>
              </a:ext>
            </a:extLst>
          </p:cNvPr>
          <p:cNvSpPr txBox="1">
            <a:spLocks/>
          </p:cNvSpPr>
          <p:nvPr userDrawn="1"/>
        </p:nvSpPr>
        <p:spPr>
          <a:xfrm>
            <a:off x="841797" y="506044"/>
            <a:ext cx="1847329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WHO WE ARE</a:t>
            </a:r>
          </a:p>
        </p:txBody>
      </p:sp>
      <p:sp>
        <p:nvSpPr>
          <p:cNvPr id="3" name="SECTION NAME">
            <a:extLst>
              <a:ext uri="{FF2B5EF4-FFF2-40B4-BE49-F238E27FC236}">
                <a16:creationId xmlns:a16="http://schemas.microsoft.com/office/drawing/2014/main" id="{B4966843-09C5-769C-E81D-67440E581125}"/>
              </a:ext>
            </a:extLst>
          </p:cNvPr>
          <p:cNvSpPr txBox="1">
            <a:spLocks/>
          </p:cNvSpPr>
          <p:nvPr userDrawn="1"/>
        </p:nvSpPr>
        <p:spPr>
          <a:xfrm>
            <a:off x="3144767" y="506044"/>
            <a:ext cx="2761848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BUSINESS PROBLEM</a:t>
            </a:r>
          </a:p>
        </p:txBody>
      </p:sp>
      <p:sp>
        <p:nvSpPr>
          <p:cNvPr id="4" name="SECTION NAME">
            <a:extLst>
              <a:ext uri="{FF2B5EF4-FFF2-40B4-BE49-F238E27FC236}">
                <a16:creationId xmlns:a16="http://schemas.microsoft.com/office/drawing/2014/main" id="{47CD1E32-05F6-E0D8-F715-AFCCE4DBDEFC}"/>
              </a:ext>
            </a:extLst>
          </p:cNvPr>
          <p:cNvSpPr txBox="1">
            <a:spLocks/>
          </p:cNvSpPr>
          <p:nvPr userDrawn="1"/>
        </p:nvSpPr>
        <p:spPr>
          <a:xfrm>
            <a:off x="6362256" y="506044"/>
            <a:ext cx="2981332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SOLUTION overview</a:t>
            </a:r>
          </a:p>
        </p:txBody>
      </p:sp>
      <p:sp>
        <p:nvSpPr>
          <p:cNvPr id="5" name="SECTION NAME">
            <a:extLst>
              <a:ext uri="{FF2B5EF4-FFF2-40B4-BE49-F238E27FC236}">
                <a16:creationId xmlns:a16="http://schemas.microsoft.com/office/drawing/2014/main" id="{326DD49B-C53D-B430-789C-15731C843132}"/>
              </a:ext>
            </a:extLst>
          </p:cNvPr>
          <p:cNvSpPr txBox="1">
            <a:spLocks/>
          </p:cNvSpPr>
          <p:nvPr userDrawn="1"/>
        </p:nvSpPr>
        <p:spPr>
          <a:xfrm>
            <a:off x="9799230" y="506044"/>
            <a:ext cx="2560653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Technical specs</a:t>
            </a:r>
          </a:p>
        </p:txBody>
      </p:sp>
      <p:sp>
        <p:nvSpPr>
          <p:cNvPr id="6" name="SECTION NAME">
            <a:extLst>
              <a:ext uri="{FF2B5EF4-FFF2-40B4-BE49-F238E27FC236}">
                <a16:creationId xmlns:a16="http://schemas.microsoft.com/office/drawing/2014/main" id="{B5BB87F5-C4E0-B8A8-66FA-1C938B1F0AA6}"/>
              </a:ext>
            </a:extLst>
          </p:cNvPr>
          <p:cNvSpPr txBox="1">
            <a:spLocks/>
          </p:cNvSpPr>
          <p:nvPr userDrawn="1"/>
        </p:nvSpPr>
        <p:spPr>
          <a:xfrm>
            <a:off x="12815524" y="506044"/>
            <a:ext cx="3072784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DELIVERY EXECUTION</a:t>
            </a:r>
          </a:p>
        </p:txBody>
      </p:sp>
      <p:sp>
        <p:nvSpPr>
          <p:cNvPr id="17" name="SECTION NAME">
            <a:extLst>
              <a:ext uri="{FF2B5EF4-FFF2-40B4-BE49-F238E27FC236}">
                <a16:creationId xmlns:a16="http://schemas.microsoft.com/office/drawing/2014/main" id="{16E40B36-62C3-E415-A8C3-C401A7665F81}"/>
              </a:ext>
            </a:extLst>
          </p:cNvPr>
          <p:cNvSpPr txBox="1">
            <a:spLocks/>
          </p:cNvSpPr>
          <p:nvPr userDrawn="1"/>
        </p:nvSpPr>
        <p:spPr>
          <a:xfrm>
            <a:off x="16343946" y="512238"/>
            <a:ext cx="3456882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ESTIMATED INVESTMENT</a:t>
            </a:r>
          </a:p>
        </p:txBody>
      </p:sp>
    </p:spTree>
    <p:extLst>
      <p:ext uri="{BB962C8B-B14F-4D97-AF65-F5344CB8AC3E}">
        <p14:creationId xmlns:p14="http://schemas.microsoft.com/office/powerpoint/2010/main" val="326400673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green orb">
    <p:bg>
      <p:bgPr>
        <a:solidFill>
          <a:srgbClr val="0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blue circle&#10;&#10;Description automatically generated">
            <a:extLst>
              <a:ext uri="{FF2B5EF4-FFF2-40B4-BE49-F238E27FC236}">
                <a16:creationId xmlns:a16="http://schemas.microsoft.com/office/drawing/2014/main" id="{D4411317-7F6A-0143-80EC-E47EBD31B7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1"/>
            <a:ext cx="24385589" cy="13716894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5C31EB7-B494-8AD1-7897-02C1BE2E3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803" y="2605944"/>
            <a:ext cx="12062826" cy="3865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7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ECTION NAME">
            <a:extLst>
              <a:ext uri="{FF2B5EF4-FFF2-40B4-BE49-F238E27FC236}">
                <a16:creationId xmlns:a16="http://schemas.microsoft.com/office/drawing/2014/main" id="{BF3CAD08-4C2F-F992-0B93-5F8E83EE1D9D}"/>
              </a:ext>
            </a:extLst>
          </p:cNvPr>
          <p:cNvSpPr txBox="1">
            <a:spLocks/>
          </p:cNvSpPr>
          <p:nvPr userDrawn="1"/>
        </p:nvSpPr>
        <p:spPr>
          <a:xfrm>
            <a:off x="17756141" y="506044"/>
            <a:ext cx="5104053" cy="5675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828160"/>
            <a:r>
              <a:rPr lang="en-US" sz="1200"/>
              <a:t>5G Hub RFP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493188E-75D6-4E32-F888-572551DB1797}"/>
              </a:ext>
            </a:extLst>
          </p:cNvPr>
          <p:cNvSpPr txBox="1">
            <a:spLocks/>
          </p:cNvSpPr>
          <p:nvPr userDrawn="1"/>
        </p:nvSpPr>
        <p:spPr>
          <a:xfrm>
            <a:off x="23401485" y="468336"/>
            <a:ext cx="731615" cy="24615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182880" tIns="91440" rIns="182880" bIns="91440" rtlCol="0" anchor="ctr"/>
          <a:lstStyle>
            <a:defPPr>
              <a:defRPr lang="en-US"/>
            </a:defPPr>
            <a:lvl1pPr marL="0" algn="ctr" defTabSz="457109" rtl="0" eaLnBrk="1" latinLnBrk="0" hangingPunct="1">
              <a:defRPr sz="1200" b="1" i="0" kern="1200">
                <a:solidFill>
                  <a:schemeClr val="bg1"/>
                </a:solidFill>
                <a:latin typeface="Trenda IG Text Semibold" pitchFamily="2" charset="77"/>
                <a:ea typeface="+mn-ea"/>
                <a:cs typeface="+mn-cs"/>
              </a:defRPr>
            </a:lvl1pPr>
            <a:lvl2pPr marL="22855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618">
              <a:defRPr/>
            </a:pPr>
            <a:fld id="{86CB4B4D-7CA3-9044-876B-883B54F8677D}" type="slidenum">
              <a:rPr lang="en-US" sz="1200" smtClean="0">
                <a:latin typeface="Trenda IG Display Semibold" pitchFamily="2" charset="77"/>
              </a:rPr>
              <a:pPr algn="l" defTabSz="1828618">
                <a:defRPr/>
              </a:pPr>
              <a:t>‹#›</a:t>
            </a:fld>
            <a:endParaRPr lang="en-US" sz="1200">
              <a:latin typeface="Trenda IG Display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916948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(half orb) (dark)">
    <p:bg>
      <p:bgPr>
        <a:solidFill>
          <a:srgbClr val="0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background&#10;&#10;Description automatically generated">
            <a:extLst>
              <a:ext uri="{FF2B5EF4-FFF2-40B4-BE49-F238E27FC236}">
                <a16:creationId xmlns:a16="http://schemas.microsoft.com/office/drawing/2014/main" id="{64392A42-6B5F-B251-6B2D-7E2AE50DD2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1"/>
            <a:ext cx="24385589" cy="13716894"/>
          </a:xfrm>
          <a:prstGeom prst="rect">
            <a:avLst/>
          </a:prstGeom>
        </p:spPr>
      </p:pic>
      <p:pic>
        <p:nvPicPr>
          <p:cNvPr id="7" name="Picture 6" descr="A blue circle with green lines&#10;&#10;Description automatically generated">
            <a:extLst>
              <a:ext uri="{FF2B5EF4-FFF2-40B4-BE49-F238E27FC236}">
                <a16:creationId xmlns:a16="http://schemas.microsoft.com/office/drawing/2014/main" id="{B52651B8-F85A-A643-1321-28B6723495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8329" y="1179092"/>
            <a:ext cx="12230518" cy="1223052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9E0AC63-2178-BFF0-D401-B66BDC5A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6" y="5735183"/>
            <a:ext cx="21033938" cy="1559170"/>
          </a:xfrm>
        </p:spPr>
        <p:txBody>
          <a:bodyPr anchor="b">
            <a:noAutofit/>
          </a:bodyPr>
          <a:lstStyle>
            <a:lvl1pPr algn="ctr">
              <a:defRPr sz="7198" cap="all" spc="1800" baseline="0">
                <a:latin typeface="Trenda IG Display" pitchFamily="2" charset="77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SECTION NAME">
            <a:extLst>
              <a:ext uri="{FF2B5EF4-FFF2-40B4-BE49-F238E27FC236}">
                <a16:creationId xmlns:a16="http://schemas.microsoft.com/office/drawing/2014/main" id="{DA56945F-E101-BE8B-4AD3-53DD92D2D3E0}"/>
              </a:ext>
            </a:extLst>
          </p:cNvPr>
          <p:cNvSpPr txBox="1">
            <a:spLocks/>
          </p:cNvSpPr>
          <p:nvPr userDrawn="1"/>
        </p:nvSpPr>
        <p:spPr>
          <a:xfrm>
            <a:off x="17756141" y="506044"/>
            <a:ext cx="5104053" cy="5675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828160"/>
            <a:r>
              <a:rPr lang="en-US" sz="1200"/>
              <a:t>5G Hub RFP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576E8-FB99-95D8-3D5F-30A63C8FAE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61" y="12994920"/>
            <a:ext cx="1005543" cy="208192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D04872D0-9EB7-8154-635E-8673FFE749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37681" y="12842330"/>
            <a:ext cx="753774" cy="434812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760751F1-5F60-EBF0-58EF-BB64E694F1F6}"/>
              </a:ext>
            </a:extLst>
          </p:cNvPr>
          <p:cNvSpPr txBox="1">
            <a:spLocks/>
          </p:cNvSpPr>
          <p:nvPr userDrawn="1"/>
        </p:nvSpPr>
        <p:spPr>
          <a:xfrm>
            <a:off x="23401485" y="468336"/>
            <a:ext cx="731615" cy="24615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182880" tIns="91440" rIns="182880" bIns="91440" rtlCol="0" anchor="ctr"/>
          <a:lstStyle>
            <a:defPPr>
              <a:defRPr lang="en-US"/>
            </a:defPPr>
            <a:lvl1pPr marL="0" algn="ctr" defTabSz="457109" rtl="0" eaLnBrk="1" latinLnBrk="0" hangingPunct="1">
              <a:defRPr sz="1200" b="1" i="0" kern="1200">
                <a:solidFill>
                  <a:schemeClr val="bg1"/>
                </a:solidFill>
                <a:latin typeface="Trenda IG Text Semibold" pitchFamily="2" charset="77"/>
                <a:ea typeface="+mn-ea"/>
                <a:cs typeface="+mn-cs"/>
              </a:defRPr>
            </a:lvl1pPr>
            <a:lvl2pPr marL="22855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618">
              <a:defRPr/>
            </a:pPr>
            <a:fld id="{86CB4B4D-7CA3-9044-876B-883B54F8677D}" type="slidenum">
              <a:rPr lang="en-US" sz="1200" smtClean="0">
                <a:latin typeface="Trenda IG Display Semibold" pitchFamily="2" charset="77"/>
              </a:rPr>
              <a:pPr algn="l" defTabSz="1828618">
                <a:defRPr/>
              </a:pPr>
              <a:t>‹#›</a:t>
            </a:fld>
            <a:endParaRPr lang="en-US" sz="1200">
              <a:latin typeface="Trenda IG Display Semibold" pitchFamily="2" charset="77"/>
            </a:endParaRPr>
          </a:p>
        </p:txBody>
      </p:sp>
      <p:sp>
        <p:nvSpPr>
          <p:cNvPr id="14" name="SECTION NAME">
            <a:extLst>
              <a:ext uri="{FF2B5EF4-FFF2-40B4-BE49-F238E27FC236}">
                <a16:creationId xmlns:a16="http://schemas.microsoft.com/office/drawing/2014/main" id="{BD9F5ECF-EDFD-E71B-BBCA-4BAE67052828}"/>
              </a:ext>
            </a:extLst>
          </p:cNvPr>
          <p:cNvSpPr txBox="1">
            <a:spLocks/>
          </p:cNvSpPr>
          <p:nvPr userDrawn="1"/>
        </p:nvSpPr>
        <p:spPr>
          <a:xfrm>
            <a:off x="841797" y="506044"/>
            <a:ext cx="1847329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WHO WE ARE</a:t>
            </a:r>
          </a:p>
        </p:txBody>
      </p:sp>
      <p:sp>
        <p:nvSpPr>
          <p:cNvPr id="15" name="SECTION NAME">
            <a:extLst>
              <a:ext uri="{FF2B5EF4-FFF2-40B4-BE49-F238E27FC236}">
                <a16:creationId xmlns:a16="http://schemas.microsoft.com/office/drawing/2014/main" id="{557936F0-8082-033C-5690-46BC5F674052}"/>
              </a:ext>
            </a:extLst>
          </p:cNvPr>
          <p:cNvSpPr txBox="1">
            <a:spLocks/>
          </p:cNvSpPr>
          <p:nvPr userDrawn="1"/>
        </p:nvSpPr>
        <p:spPr>
          <a:xfrm>
            <a:off x="3144767" y="506044"/>
            <a:ext cx="2761848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BUSINESS PROBLEM</a:t>
            </a:r>
          </a:p>
        </p:txBody>
      </p:sp>
      <p:sp>
        <p:nvSpPr>
          <p:cNvPr id="16" name="SECTION NAME">
            <a:extLst>
              <a:ext uri="{FF2B5EF4-FFF2-40B4-BE49-F238E27FC236}">
                <a16:creationId xmlns:a16="http://schemas.microsoft.com/office/drawing/2014/main" id="{1DA6658B-A830-9493-FD4A-48B6BC12C20C}"/>
              </a:ext>
            </a:extLst>
          </p:cNvPr>
          <p:cNvSpPr txBox="1">
            <a:spLocks/>
          </p:cNvSpPr>
          <p:nvPr userDrawn="1"/>
        </p:nvSpPr>
        <p:spPr>
          <a:xfrm>
            <a:off x="6362256" y="506044"/>
            <a:ext cx="2981332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SOLUTION overview</a:t>
            </a:r>
          </a:p>
        </p:txBody>
      </p:sp>
      <p:sp>
        <p:nvSpPr>
          <p:cNvPr id="17" name="SECTION NAME">
            <a:extLst>
              <a:ext uri="{FF2B5EF4-FFF2-40B4-BE49-F238E27FC236}">
                <a16:creationId xmlns:a16="http://schemas.microsoft.com/office/drawing/2014/main" id="{81408A27-0CB8-C1C2-2994-70382F7E3F53}"/>
              </a:ext>
            </a:extLst>
          </p:cNvPr>
          <p:cNvSpPr txBox="1">
            <a:spLocks/>
          </p:cNvSpPr>
          <p:nvPr userDrawn="1"/>
        </p:nvSpPr>
        <p:spPr>
          <a:xfrm>
            <a:off x="9799230" y="506044"/>
            <a:ext cx="2560653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Technical specs</a:t>
            </a:r>
          </a:p>
        </p:txBody>
      </p:sp>
      <p:sp>
        <p:nvSpPr>
          <p:cNvPr id="18" name="SECTION NAME">
            <a:extLst>
              <a:ext uri="{FF2B5EF4-FFF2-40B4-BE49-F238E27FC236}">
                <a16:creationId xmlns:a16="http://schemas.microsoft.com/office/drawing/2014/main" id="{21A94D45-5DF8-B36C-3905-4BBE81828848}"/>
              </a:ext>
            </a:extLst>
          </p:cNvPr>
          <p:cNvSpPr txBox="1">
            <a:spLocks/>
          </p:cNvSpPr>
          <p:nvPr userDrawn="1"/>
        </p:nvSpPr>
        <p:spPr>
          <a:xfrm>
            <a:off x="12815524" y="506044"/>
            <a:ext cx="3072784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DELIVERY EXECUTION</a:t>
            </a:r>
          </a:p>
        </p:txBody>
      </p:sp>
      <p:sp>
        <p:nvSpPr>
          <p:cNvPr id="19" name="SECTION NAME">
            <a:extLst>
              <a:ext uri="{FF2B5EF4-FFF2-40B4-BE49-F238E27FC236}">
                <a16:creationId xmlns:a16="http://schemas.microsoft.com/office/drawing/2014/main" id="{5420909E-2FC2-033F-B139-EACF0D6DBD6C}"/>
              </a:ext>
            </a:extLst>
          </p:cNvPr>
          <p:cNvSpPr txBox="1">
            <a:spLocks/>
          </p:cNvSpPr>
          <p:nvPr userDrawn="1"/>
        </p:nvSpPr>
        <p:spPr>
          <a:xfrm>
            <a:off x="16343946" y="512238"/>
            <a:ext cx="3456882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ESTIMATED INVESTMENT</a:t>
            </a:r>
          </a:p>
        </p:txBody>
      </p:sp>
    </p:spTree>
    <p:extLst>
      <p:ext uri="{BB962C8B-B14F-4D97-AF65-F5344CB8AC3E}">
        <p14:creationId xmlns:p14="http://schemas.microsoft.com/office/powerpoint/2010/main" val="157036565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(bubbles) ">
    <p:bg>
      <p:bgPr>
        <a:solidFill>
          <a:srgbClr val="0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background&#10;&#10;Description automatically generated">
            <a:extLst>
              <a:ext uri="{FF2B5EF4-FFF2-40B4-BE49-F238E27FC236}">
                <a16:creationId xmlns:a16="http://schemas.microsoft.com/office/drawing/2014/main" id="{1B9EC8C7-58F0-558F-7384-2C24DC0FF9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1"/>
            <a:ext cx="24385589" cy="13716894"/>
          </a:xfrm>
          <a:prstGeom prst="rect">
            <a:avLst/>
          </a:prstGeom>
        </p:spPr>
      </p:pic>
      <p:pic>
        <p:nvPicPr>
          <p:cNvPr id="6" name="Picture 5" descr="A green circle with black background&#10;&#10;Description automatically generated">
            <a:extLst>
              <a:ext uri="{FF2B5EF4-FFF2-40B4-BE49-F238E27FC236}">
                <a16:creationId xmlns:a16="http://schemas.microsoft.com/office/drawing/2014/main" id="{6C0617F2-0B62-5326-01B3-CCCCF893B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2203" y="2066617"/>
            <a:ext cx="9582770" cy="958277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9E0AC63-2178-BFF0-D401-B66BDC5A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6" y="5735183"/>
            <a:ext cx="21033938" cy="1559170"/>
          </a:xfrm>
        </p:spPr>
        <p:txBody>
          <a:bodyPr anchor="b">
            <a:noAutofit/>
          </a:bodyPr>
          <a:lstStyle>
            <a:lvl1pPr algn="ctr">
              <a:defRPr sz="7198" cap="all" spc="1800" baseline="0">
                <a:latin typeface="Trenda IG Display" pitchFamily="2" charset="77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ECTION NAME">
            <a:extLst>
              <a:ext uri="{FF2B5EF4-FFF2-40B4-BE49-F238E27FC236}">
                <a16:creationId xmlns:a16="http://schemas.microsoft.com/office/drawing/2014/main" id="{EAE30C87-0A4C-A255-F96E-6ED3CB00D657}"/>
              </a:ext>
            </a:extLst>
          </p:cNvPr>
          <p:cNvSpPr txBox="1">
            <a:spLocks/>
          </p:cNvSpPr>
          <p:nvPr userDrawn="1"/>
        </p:nvSpPr>
        <p:spPr>
          <a:xfrm>
            <a:off x="17756141" y="506044"/>
            <a:ext cx="5104053" cy="5675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828160"/>
            <a:r>
              <a:rPr lang="en-US" sz="1200"/>
              <a:t>5G Hub RFP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29B84-0922-E6B3-DB21-1BBDD72F7A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61" y="12994920"/>
            <a:ext cx="1005543" cy="208192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9CC9D25E-BDAE-520A-EC74-9D031817E88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37681" y="12842330"/>
            <a:ext cx="753774" cy="434812"/>
          </a:xfrm>
          <a:prstGeom prst="rect">
            <a:avLst/>
          </a:prstGeom>
        </p:spPr>
      </p:pic>
      <p:sp>
        <p:nvSpPr>
          <p:cNvPr id="8" name="SECTION NAME">
            <a:extLst>
              <a:ext uri="{FF2B5EF4-FFF2-40B4-BE49-F238E27FC236}">
                <a16:creationId xmlns:a16="http://schemas.microsoft.com/office/drawing/2014/main" id="{65EF2D88-8E97-1F78-14ED-4BF8F892C05C}"/>
              </a:ext>
            </a:extLst>
          </p:cNvPr>
          <p:cNvSpPr txBox="1">
            <a:spLocks/>
          </p:cNvSpPr>
          <p:nvPr userDrawn="1"/>
        </p:nvSpPr>
        <p:spPr>
          <a:xfrm>
            <a:off x="841797" y="506044"/>
            <a:ext cx="1847329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WHO WE ARE</a:t>
            </a:r>
          </a:p>
        </p:txBody>
      </p:sp>
      <p:sp>
        <p:nvSpPr>
          <p:cNvPr id="10" name="SECTION NAME">
            <a:extLst>
              <a:ext uri="{FF2B5EF4-FFF2-40B4-BE49-F238E27FC236}">
                <a16:creationId xmlns:a16="http://schemas.microsoft.com/office/drawing/2014/main" id="{9830D9D0-4A10-3B6E-F850-DE1A1FB42708}"/>
              </a:ext>
            </a:extLst>
          </p:cNvPr>
          <p:cNvSpPr txBox="1">
            <a:spLocks/>
          </p:cNvSpPr>
          <p:nvPr userDrawn="1"/>
        </p:nvSpPr>
        <p:spPr>
          <a:xfrm>
            <a:off x="3144767" y="506044"/>
            <a:ext cx="2761848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BUSINESS PROBLEM</a:t>
            </a:r>
          </a:p>
        </p:txBody>
      </p:sp>
      <p:sp>
        <p:nvSpPr>
          <p:cNvPr id="11" name="SECTION NAME">
            <a:extLst>
              <a:ext uri="{FF2B5EF4-FFF2-40B4-BE49-F238E27FC236}">
                <a16:creationId xmlns:a16="http://schemas.microsoft.com/office/drawing/2014/main" id="{DFBE94ED-27C8-5C54-B842-70741C59733E}"/>
              </a:ext>
            </a:extLst>
          </p:cNvPr>
          <p:cNvSpPr txBox="1">
            <a:spLocks/>
          </p:cNvSpPr>
          <p:nvPr userDrawn="1"/>
        </p:nvSpPr>
        <p:spPr>
          <a:xfrm>
            <a:off x="6362256" y="506044"/>
            <a:ext cx="2981332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SOLUTION overview</a:t>
            </a:r>
          </a:p>
        </p:txBody>
      </p:sp>
      <p:sp>
        <p:nvSpPr>
          <p:cNvPr id="12" name="SECTION NAME">
            <a:extLst>
              <a:ext uri="{FF2B5EF4-FFF2-40B4-BE49-F238E27FC236}">
                <a16:creationId xmlns:a16="http://schemas.microsoft.com/office/drawing/2014/main" id="{DFA8599F-7499-462B-5D87-67A463D3C00E}"/>
              </a:ext>
            </a:extLst>
          </p:cNvPr>
          <p:cNvSpPr txBox="1">
            <a:spLocks/>
          </p:cNvSpPr>
          <p:nvPr userDrawn="1"/>
        </p:nvSpPr>
        <p:spPr>
          <a:xfrm>
            <a:off x="9799230" y="506044"/>
            <a:ext cx="2560653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Technical specs</a:t>
            </a:r>
          </a:p>
        </p:txBody>
      </p:sp>
      <p:sp>
        <p:nvSpPr>
          <p:cNvPr id="13" name="SECTION NAME">
            <a:extLst>
              <a:ext uri="{FF2B5EF4-FFF2-40B4-BE49-F238E27FC236}">
                <a16:creationId xmlns:a16="http://schemas.microsoft.com/office/drawing/2014/main" id="{5FB6D4F0-DED9-2F9F-5676-F5E6C7C67A44}"/>
              </a:ext>
            </a:extLst>
          </p:cNvPr>
          <p:cNvSpPr txBox="1">
            <a:spLocks/>
          </p:cNvSpPr>
          <p:nvPr userDrawn="1"/>
        </p:nvSpPr>
        <p:spPr>
          <a:xfrm>
            <a:off x="12815524" y="506044"/>
            <a:ext cx="3072784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DELIVERY EXECUTION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10E81B57-2FE8-3F67-2718-D7F0714E27D4}"/>
              </a:ext>
            </a:extLst>
          </p:cNvPr>
          <p:cNvSpPr txBox="1">
            <a:spLocks/>
          </p:cNvSpPr>
          <p:nvPr userDrawn="1"/>
        </p:nvSpPr>
        <p:spPr>
          <a:xfrm>
            <a:off x="23401485" y="468336"/>
            <a:ext cx="731615" cy="24615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182880" tIns="91440" rIns="182880" bIns="91440" rtlCol="0" anchor="ctr"/>
          <a:lstStyle>
            <a:defPPr>
              <a:defRPr lang="en-US"/>
            </a:defPPr>
            <a:lvl1pPr marL="0" algn="ctr" defTabSz="457109" rtl="0" eaLnBrk="1" latinLnBrk="0" hangingPunct="1">
              <a:defRPr sz="1200" b="1" i="0" kern="1200">
                <a:solidFill>
                  <a:schemeClr val="bg1"/>
                </a:solidFill>
                <a:latin typeface="Trenda IG Text Semibold" pitchFamily="2" charset="77"/>
                <a:ea typeface="+mn-ea"/>
                <a:cs typeface="+mn-cs"/>
              </a:defRPr>
            </a:lvl1pPr>
            <a:lvl2pPr marL="22855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618">
              <a:defRPr/>
            </a:pPr>
            <a:fld id="{86CB4B4D-7CA3-9044-876B-883B54F8677D}" type="slidenum">
              <a:rPr lang="en-US" sz="1200" smtClean="0">
                <a:latin typeface="Trenda IG Display Semibold" pitchFamily="2" charset="77"/>
              </a:rPr>
              <a:pPr algn="l" defTabSz="1828618">
                <a:defRPr/>
              </a:pPr>
              <a:t>‹#›</a:t>
            </a:fld>
            <a:endParaRPr lang="en-US" sz="1200">
              <a:latin typeface="Trenda IG Display Semibold" pitchFamily="2" charset="77"/>
            </a:endParaRPr>
          </a:p>
        </p:txBody>
      </p:sp>
      <p:sp>
        <p:nvSpPr>
          <p:cNvPr id="2" name="SECTION NAME">
            <a:extLst>
              <a:ext uri="{FF2B5EF4-FFF2-40B4-BE49-F238E27FC236}">
                <a16:creationId xmlns:a16="http://schemas.microsoft.com/office/drawing/2014/main" id="{D464C4F4-82DB-9C49-42C4-32B35E5300D3}"/>
              </a:ext>
            </a:extLst>
          </p:cNvPr>
          <p:cNvSpPr txBox="1">
            <a:spLocks/>
          </p:cNvSpPr>
          <p:nvPr userDrawn="1"/>
        </p:nvSpPr>
        <p:spPr>
          <a:xfrm>
            <a:off x="16343946" y="512238"/>
            <a:ext cx="3456882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ESTIMATED INVESTMENT</a:t>
            </a:r>
          </a:p>
        </p:txBody>
      </p:sp>
    </p:spTree>
    <p:extLst>
      <p:ext uri="{BB962C8B-B14F-4D97-AF65-F5344CB8AC3E}">
        <p14:creationId xmlns:p14="http://schemas.microsoft.com/office/powerpoint/2010/main" val="3249355992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(bubbles) ">
    <p:bg>
      <p:bgPr>
        <a:solidFill>
          <a:srgbClr val="0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black background&#10;&#10;Description automatically generated">
            <a:extLst>
              <a:ext uri="{FF2B5EF4-FFF2-40B4-BE49-F238E27FC236}">
                <a16:creationId xmlns:a16="http://schemas.microsoft.com/office/drawing/2014/main" id="{1B9EC8C7-58F0-558F-7384-2C24DC0FF9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1"/>
            <a:ext cx="24385589" cy="1371689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9E0AC63-2178-BFF0-D401-B66BDC5A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6" y="5735183"/>
            <a:ext cx="21033938" cy="1559170"/>
          </a:xfrm>
        </p:spPr>
        <p:txBody>
          <a:bodyPr anchor="b">
            <a:noAutofit/>
          </a:bodyPr>
          <a:lstStyle>
            <a:lvl1pPr algn="ctr">
              <a:defRPr sz="7198" cap="all" spc="1800" baseline="0">
                <a:latin typeface="Trenda IG Display" pitchFamily="2" charset="77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ECTION NAME">
            <a:extLst>
              <a:ext uri="{FF2B5EF4-FFF2-40B4-BE49-F238E27FC236}">
                <a16:creationId xmlns:a16="http://schemas.microsoft.com/office/drawing/2014/main" id="{EAE30C87-0A4C-A255-F96E-6ED3CB00D657}"/>
              </a:ext>
            </a:extLst>
          </p:cNvPr>
          <p:cNvSpPr txBox="1">
            <a:spLocks/>
          </p:cNvSpPr>
          <p:nvPr userDrawn="1"/>
        </p:nvSpPr>
        <p:spPr>
          <a:xfrm>
            <a:off x="17756141" y="506044"/>
            <a:ext cx="5104053" cy="5675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828160"/>
            <a:r>
              <a:rPr lang="en-US" sz="1200"/>
              <a:t>5G Hub RFP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29B84-0922-E6B3-DB21-1BBDD72F7A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61" y="12994920"/>
            <a:ext cx="1005543" cy="208192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9CC9D25E-BDAE-520A-EC74-9D031817E88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37681" y="12842330"/>
            <a:ext cx="753774" cy="434812"/>
          </a:xfrm>
          <a:prstGeom prst="rect">
            <a:avLst/>
          </a:prstGeom>
        </p:spPr>
      </p:pic>
      <p:sp>
        <p:nvSpPr>
          <p:cNvPr id="8" name="SECTION NAME">
            <a:extLst>
              <a:ext uri="{FF2B5EF4-FFF2-40B4-BE49-F238E27FC236}">
                <a16:creationId xmlns:a16="http://schemas.microsoft.com/office/drawing/2014/main" id="{65EF2D88-8E97-1F78-14ED-4BF8F892C05C}"/>
              </a:ext>
            </a:extLst>
          </p:cNvPr>
          <p:cNvSpPr txBox="1">
            <a:spLocks/>
          </p:cNvSpPr>
          <p:nvPr userDrawn="1"/>
        </p:nvSpPr>
        <p:spPr>
          <a:xfrm>
            <a:off x="841797" y="506044"/>
            <a:ext cx="1847329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WHO WE ARE</a:t>
            </a:r>
          </a:p>
        </p:txBody>
      </p:sp>
      <p:sp>
        <p:nvSpPr>
          <p:cNvPr id="10" name="SECTION NAME">
            <a:extLst>
              <a:ext uri="{FF2B5EF4-FFF2-40B4-BE49-F238E27FC236}">
                <a16:creationId xmlns:a16="http://schemas.microsoft.com/office/drawing/2014/main" id="{9830D9D0-4A10-3B6E-F850-DE1A1FB42708}"/>
              </a:ext>
            </a:extLst>
          </p:cNvPr>
          <p:cNvSpPr txBox="1">
            <a:spLocks/>
          </p:cNvSpPr>
          <p:nvPr userDrawn="1"/>
        </p:nvSpPr>
        <p:spPr>
          <a:xfrm>
            <a:off x="3144767" y="506044"/>
            <a:ext cx="2761848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BUSINESS PROBLEM</a:t>
            </a:r>
          </a:p>
        </p:txBody>
      </p:sp>
      <p:sp>
        <p:nvSpPr>
          <p:cNvPr id="11" name="SECTION NAME">
            <a:extLst>
              <a:ext uri="{FF2B5EF4-FFF2-40B4-BE49-F238E27FC236}">
                <a16:creationId xmlns:a16="http://schemas.microsoft.com/office/drawing/2014/main" id="{DFBE94ED-27C8-5C54-B842-70741C59733E}"/>
              </a:ext>
            </a:extLst>
          </p:cNvPr>
          <p:cNvSpPr txBox="1">
            <a:spLocks/>
          </p:cNvSpPr>
          <p:nvPr userDrawn="1"/>
        </p:nvSpPr>
        <p:spPr>
          <a:xfrm>
            <a:off x="6362256" y="506044"/>
            <a:ext cx="2981332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SOLUTION overview</a:t>
            </a:r>
          </a:p>
        </p:txBody>
      </p:sp>
      <p:sp>
        <p:nvSpPr>
          <p:cNvPr id="12" name="SECTION NAME">
            <a:extLst>
              <a:ext uri="{FF2B5EF4-FFF2-40B4-BE49-F238E27FC236}">
                <a16:creationId xmlns:a16="http://schemas.microsoft.com/office/drawing/2014/main" id="{DFA8599F-7499-462B-5D87-67A463D3C00E}"/>
              </a:ext>
            </a:extLst>
          </p:cNvPr>
          <p:cNvSpPr txBox="1">
            <a:spLocks/>
          </p:cNvSpPr>
          <p:nvPr userDrawn="1"/>
        </p:nvSpPr>
        <p:spPr>
          <a:xfrm>
            <a:off x="9799230" y="506044"/>
            <a:ext cx="2560653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Technical specs</a:t>
            </a:r>
          </a:p>
        </p:txBody>
      </p:sp>
      <p:sp>
        <p:nvSpPr>
          <p:cNvPr id="13" name="SECTION NAME">
            <a:extLst>
              <a:ext uri="{FF2B5EF4-FFF2-40B4-BE49-F238E27FC236}">
                <a16:creationId xmlns:a16="http://schemas.microsoft.com/office/drawing/2014/main" id="{5FB6D4F0-DED9-2F9F-5676-F5E6C7C67A44}"/>
              </a:ext>
            </a:extLst>
          </p:cNvPr>
          <p:cNvSpPr txBox="1">
            <a:spLocks/>
          </p:cNvSpPr>
          <p:nvPr userDrawn="1"/>
        </p:nvSpPr>
        <p:spPr>
          <a:xfrm>
            <a:off x="12815524" y="506044"/>
            <a:ext cx="3072784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DELIVERY EXECUTION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10E81B57-2FE8-3F67-2718-D7F0714E27D4}"/>
              </a:ext>
            </a:extLst>
          </p:cNvPr>
          <p:cNvSpPr txBox="1">
            <a:spLocks/>
          </p:cNvSpPr>
          <p:nvPr userDrawn="1"/>
        </p:nvSpPr>
        <p:spPr>
          <a:xfrm>
            <a:off x="23401485" y="468336"/>
            <a:ext cx="731615" cy="24615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vert="horz" lIns="182880" tIns="91440" rIns="182880" bIns="91440" rtlCol="0" anchor="ctr"/>
          <a:lstStyle>
            <a:defPPr>
              <a:defRPr lang="en-US"/>
            </a:defPPr>
            <a:lvl1pPr marL="0" algn="ctr" defTabSz="457109" rtl="0" eaLnBrk="1" latinLnBrk="0" hangingPunct="1">
              <a:defRPr sz="1200" b="1" i="0" kern="1200">
                <a:solidFill>
                  <a:schemeClr val="bg1"/>
                </a:solidFill>
                <a:latin typeface="Trenda IG Text Semibold" pitchFamily="2" charset="77"/>
                <a:ea typeface="+mn-ea"/>
                <a:cs typeface="+mn-cs"/>
              </a:defRPr>
            </a:lvl1pPr>
            <a:lvl2pPr marL="22855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618">
              <a:defRPr/>
            </a:pPr>
            <a:fld id="{86CB4B4D-7CA3-9044-876B-883B54F8677D}" type="slidenum">
              <a:rPr lang="en-US" sz="1200" smtClean="0">
                <a:latin typeface="Trenda IG Display Semibold" pitchFamily="2" charset="77"/>
              </a:rPr>
              <a:pPr algn="l" defTabSz="1828618">
                <a:defRPr/>
              </a:pPr>
              <a:t>‹#›</a:t>
            </a:fld>
            <a:endParaRPr lang="en-US" sz="1200">
              <a:latin typeface="Trenda IG Display Semibold" pitchFamily="2" charset="77"/>
            </a:endParaRPr>
          </a:p>
        </p:txBody>
      </p:sp>
      <p:sp>
        <p:nvSpPr>
          <p:cNvPr id="2" name="SECTION NAME">
            <a:extLst>
              <a:ext uri="{FF2B5EF4-FFF2-40B4-BE49-F238E27FC236}">
                <a16:creationId xmlns:a16="http://schemas.microsoft.com/office/drawing/2014/main" id="{D464C4F4-82DB-9C49-42C4-32B35E5300D3}"/>
              </a:ext>
            </a:extLst>
          </p:cNvPr>
          <p:cNvSpPr txBox="1">
            <a:spLocks/>
          </p:cNvSpPr>
          <p:nvPr userDrawn="1"/>
        </p:nvSpPr>
        <p:spPr>
          <a:xfrm>
            <a:off x="16343946" y="512238"/>
            <a:ext cx="3456882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ESTIMATED INVESTMENT</a:t>
            </a:r>
          </a:p>
        </p:txBody>
      </p:sp>
      <p:pic>
        <p:nvPicPr>
          <p:cNvPr id="15" name="Picture 14" descr="A green circles on a black background&#10;&#10;Description automatically generated">
            <a:extLst>
              <a:ext uri="{FF2B5EF4-FFF2-40B4-BE49-F238E27FC236}">
                <a16:creationId xmlns:a16="http://schemas.microsoft.com/office/drawing/2014/main" id="{E6AEB36D-0B84-78E9-3BF4-5472AFEAE2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5466" y="1516341"/>
            <a:ext cx="12996244" cy="1270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72462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green logo orb">
    <p:bg>
      <p:bgPr>
        <a:solidFill>
          <a:srgbClr val="0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B91AA-71F7-7E5A-94F4-967DB533AC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4436" y="512064"/>
            <a:ext cx="13778304" cy="137783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9C970D-6590-B7FC-2F0D-01CA0BC5CC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816" y="12995718"/>
            <a:ext cx="1005543" cy="2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076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gree MasterCard">
    <p:bg>
      <p:bgPr>
        <a:solidFill>
          <a:srgbClr val="0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green circles&#10;&#10;Description automatically generated">
            <a:extLst>
              <a:ext uri="{FF2B5EF4-FFF2-40B4-BE49-F238E27FC236}">
                <a16:creationId xmlns:a16="http://schemas.microsoft.com/office/drawing/2014/main" id="{B2C77758-E7B0-ADC3-E359-82043C92B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817"/>
          <a:stretch/>
        </p:blipFill>
        <p:spPr>
          <a:xfrm>
            <a:off x="2505401" y="145527"/>
            <a:ext cx="20354792" cy="135704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03FA65-18E4-243D-E67A-642B46A6D0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57" y="12995718"/>
            <a:ext cx="1005543" cy="208220"/>
          </a:xfrm>
          <a:prstGeom prst="rect">
            <a:avLst/>
          </a:prstGeom>
        </p:spPr>
      </p:pic>
      <p:sp>
        <p:nvSpPr>
          <p:cNvPr id="14" name="SECTION NAME">
            <a:extLst>
              <a:ext uri="{FF2B5EF4-FFF2-40B4-BE49-F238E27FC236}">
                <a16:creationId xmlns:a16="http://schemas.microsoft.com/office/drawing/2014/main" id="{2A0D6086-E4FB-04BF-4A3D-E364CB0C3816}"/>
              </a:ext>
            </a:extLst>
          </p:cNvPr>
          <p:cNvSpPr txBox="1">
            <a:spLocks/>
          </p:cNvSpPr>
          <p:nvPr userDrawn="1"/>
        </p:nvSpPr>
        <p:spPr>
          <a:xfrm>
            <a:off x="17756141" y="506044"/>
            <a:ext cx="5104053" cy="5675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828160"/>
            <a:r>
              <a:rPr lang="en-US" sz="1200"/>
              <a:t>5G Hub RFP</a:t>
            </a:r>
          </a:p>
        </p:txBody>
      </p:sp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74FEF838-AA8F-6FAC-0B06-7942598734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37681" y="12842330"/>
            <a:ext cx="753774" cy="434812"/>
          </a:xfrm>
          <a:prstGeom prst="rect">
            <a:avLst/>
          </a:prstGeom>
        </p:spPr>
      </p:pic>
      <p:sp>
        <p:nvSpPr>
          <p:cNvPr id="21" name="Slide Number">
            <a:extLst>
              <a:ext uri="{FF2B5EF4-FFF2-40B4-BE49-F238E27FC236}">
                <a16:creationId xmlns:a16="http://schemas.microsoft.com/office/drawing/2014/main" id="{16B7743C-1EC8-D8B7-CC06-B585B4F2AB04}"/>
              </a:ext>
            </a:extLst>
          </p:cNvPr>
          <p:cNvSpPr txBox="1">
            <a:spLocks/>
          </p:cNvSpPr>
          <p:nvPr userDrawn="1"/>
        </p:nvSpPr>
        <p:spPr>
          <a:xfrm>
            <a:off x="23401485" y="468336"/>
            <a:ext cx="731615" cy="24615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182880" tIns="91440" rIns="182880" bIns="91440" rtlCol="0" anchor="ctr"/>
          <a:lstStyle>
            <a:defPPr>
              <a:defRPr lang="en-US"/>
            </a:defPPr>
            <a:lvl1pPr marL="0" algn="ctr" defTabSz="457109" rtl="0" eaLnBrk="1" latinLnBrk="0" hangingPunct="1">
              <a:defRPr sz="1200" b="1" i="0" kern="1200">
                <a:solidFill>
                  <a:schemeClr val="bg1"/>
                </a:solidFill>
                <a:latin typeface="Trenda IG Text Semibold" pitchFamily="2" charset="77"/>
                <a:ea typeface="+mn-ea"/>
                <a:cs typeface="+mn-cs"/>
              </a:defRPr>
            </a:lvl1pPr>
            <a:lvl2pPr marL="22855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618">
              <a:defRPr/>
            </a:pPr>
            <a:fld id="{86CB4B4D-7CA3-9044-876B-883B54F8677D}" type="slidenum">
              <a:rPr lang="en-US" sz="1200" smtClean="0">
                <a:latin typeface="Trenda IG Display Semibold" pitchFamily="2" charset="77"/>
              </a:rPr>
              <a:pPr algn="l" defTabSz="1828618">
                <a:defRPr/>
              </a:pPr>
              <a:t>‹#›</a:t>
            </a:fld>
            <a:endParaRPr lang="en-US" sz="1200">
              <a:latin typeface="Trenda IG Display Semibold" pitchFamily="2" charset="77"/>
            </a:endParaRPr>
          </a:p>
        </p:txBody>
      </p:sp>
      <p:sp>
        <p:nvSpPr>
          <p:cNvPr id="3" name="SECTION NAME">
            <a:extLst>
              <a:ext uri="{FF2B5EF4-FFF2-40B4-BE49-F238E27FC236}">
                <a16:creationId xmlns:a16="http://schemas.microsoft.com/office/drawing/2014/main" id="{E117D307-871A-0A91-4BE8-D1CC8DC2B08C}"/>
              </a:ext>
            </a:extLst>
          </p:cNvPr>
          <p:cNvSpPr txBox="1">
            <a:spLocks/>
          </p:cNvSpPr>
          <p:nvPr userDrawn="1"/>
        </p:nvSpPr>
        <p:spPr>
          <a:xfrm>
            <a:off x="841797" y="506044"/>
            <a:ext cx="1847329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WHO WE ARE</a:t>
            </a:r>
          </a:p>
        </p:txBody>
      </p:sp>
      <p:sp>
        <p:nvSpPr>
          <p:cNvPr id="4" name="SECTION NAME">
            <a:extLst>
              <a:ext uri="{FF2B5EF4-FFF2-40B4-BE49-F238E27FC236}">
                <a16:creationId xmlns:a16="http://schemas.microsoft.com/office/drawing/2014/main" id="{3164B973-8A52-DB9D-AFC7-8B65F313D6C9}"/>
              </a:ext>
            </a:extLst>
          </p:cNvPr>
          <p:cNvSpPr txBox="1">
            <a:spLocks/>
          </p:cNvSpPr>
          <p:nvPr userDrawn="1"/>
        </p:nvSpPr>
        <p:spPr>
          <a:xfrm>
            <a:off x="3144767" y="506044"/>
            <a:ext cx="2761848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BUSINESS PROBLEM</a:t>
            </a:r>
          </a:p>
        </p:txBody>
      </p:sp>
      <p:sp>
        <p:nvSpPr>
          <p:cNvPr id="5" name="SECTION NAME">
            <a:extLst>
              <a:ext uri="{FF2B5EF4-FFF2-40B4-BE49-F238E27FC236}">
                <a16:creationId xmlns:a16="http://schemas.microsoft.com/office/drawing/2014/main" id="{67EA9A03-5870-5533-F41B-0BBDBB883AC1}"/>
              </a:ext>
            </a:extLst>
          </p:cNvPr>
          <p:cNvSpPr txBox="1">
            <a:spLocks/>
          </p:cNvSpPr>
          <p:nvPr userDrawn="1"/>
        </p:nvSpPr>
        <p:spPr>
          <a:xfrm>
            <a:off x="6362256" y="506044"/>
            <a:ext cx="2981332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SOLUTION overview</a:t>
            </a:r>
          </a:p>
        </p:txBody>
      </p:sp>
      <p:sp>
        <p:nvSpPr>
          <p:cNvPr id="6" name="SECTION NAME">
            <a:extLst>
              <a:ext uri="{FF2B5EF4-FFF2-40B4-BE49-F238E27FC236}">
                <a16:creationId xmlns:a16="http://schemas.microsoft.com/office/drawing/2014/main" id="{18B1DA51-8766-0572-1789-745897C10398}"/>
              </a:ext>
            </a:extLst>
          </p:cNvPr>
          <p:cNvSpPr txBox="1">
            <a:spLocks/>
          </p:cNvSpPr>
          <p:nvPr userDrawn="1"/>
        </p:nvSpPr>
        <p:spPr>
          <a:xfrm>
            <a:off x="9799230" y="506044"/>
            <a:ext cx="2560653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Technical specs</a:t>
            </a:r>
          </a:p>
        </p:txBody>
      </p:sp>
      <p:sp>
        <p:nvSpPr>
          <p:cNvPr id="7" name="SECTION NAME">
            <a:extLst>
              <a:ext uri="{FF2B5EF4-FFF2-40B4-BE49-F238E27FC236}">
                <a16:creationId xmlns:a16="http://schemas.microsoft.com/office/drawing/2014/main" id="{B744FB6E-56ED-A8F9-A091-673037FD1374}"/>
              </a:ext>
            </a:extLst>
          </p:cNvPr>
          <p:cNvSpPr txBox="1">
            <a:spLocks/>
          </p:cNvSpPr>
          <p:nvPr userDrawn="1"/>
        </p:nvSpPr>
        <p:spPr>
          <a:xfrm>
            <a:off x="12815524" y="506044"/>
            <a:ext cx="3072784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DELIVERY EXECUTION</a:t>
            </a:r>
          </a:p>
        </p:txBody>
      </p:sp>
      <p:sp>
        <p:nvSpPr>
          <p:cNvPr id="8" name="SECTION NAME">
            <a:extLst>
              <a:ext uri="{FF2B5EF4-FFF2-40B4-BE49-F238E27FC236}">
                <a16:creationId xmlns:a16="http://schemas.microsoft.com/office/drawing/2014/main" id="{3C175188-9394-CE62-DE4D-5D159E0BD55F}"/>
              </a:ext>
            </a:extLst>
          </p:cNvPr>
          <p:cNvSpPr txBox="1">
            <a:spLocks/>
          </p:cNvSpPr>
          <p:nvPr userDrawn="1"/>
        </p:nvSpPr>
        <p:spPr>
          <a:xfrm>
            <a:off x="16343946" y="512238"/>
            <a:ext cx="3456882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ESTIMATED INVESTMENT</a:t>
            </a:r>
          </a:p>
        </p:txBody>
      </p:sp>
    </p:spTree>
    <p:extLst>
      <p:ext uri="{BB962C8B-B14F-4D97-AF65-F5344CB8AC3E}">
        <p14:creationId xmlns:p14="http://schemas.microsoft.com/office/powerpoint/2010/main" val="367609412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in break (2 orb) (dark)">
    <p:bg>
      <p:bgPr>
        <a:solidFill>
          <a:srgbClr val="0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circle on a black background&#10;&#10;Description automatically generated">
            <a:extLst>
              <a:ext uri="{FF2B5EF4-FFF2-40B4-BE49-F238E27FC236}">
                <a16:creationId xmlns:a16="http://schemas.microsoft.com/office/drawing/2014/main" id="{60C89557-3CFD-CBE1-097F-A0151EF69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102210"/>
            <a:ext cx="24387175" cy="95115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7FF17A-4411-665D-B3EC-4F2EF59176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832" y="12995718"/>
            <a:ext cx="1005543" cy="20822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733AE2E-6797-789D-3789-9F382467E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98" y="3614128"/>
            <a:ext cx="10796734" cy="3865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7998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957423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39D3-76EF-311B-C659-759358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47031-19CD-64A2-A0A7-A906785EF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82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EC8D9-031F-D55D-A699-270021BC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7D8-77E4-E947-B541-EF413562BE9C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C7AC4-8A94-BB71-E573-EB666405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7C891-C84D-FE4A-3149-64B342221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71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 circles (dark)">
    <p:bg>
      <p:bgPr>
        <a:solidFill>
          <a:srgbClr val="0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circles on a black background&#10;&#10;Description automatically generated">
            <a:extLst>
              <a:ext uri="{FF2B5EF4-FFF2-40B4-BE49-F238E27FC236}">
                <a16:creationId xmlns:a16="http://schemas.microsoft.com/office/drawing/2014/main" id="{5459900F-A414-7F9E-B8EF-314D937CD4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5780" y="2259611"/>
            <a:ext cx="12996244" cy="127065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CEEDD3-D34C-63CB-361C-A79A5B94B9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57" y="12995718"/>
            <a:ext cx="1005543" cy="208220"/>
          </a:xfrm>
          <a:prstGeom prst="rect">
            <a:avLst/>
          </a:prstGeom>
        </p:spPr>
      </p:pic>
      <p:sp>
        <p:nvSpPr>
          <p:cNvPr id="4" name="SECTION NAME">
            <a:extLst>
              <a:ext uri="{FF2B5EF4-FFF2-40B4-BE49-F238E27FC236}">
                <a16:creationId xmlns:a16="http://schemas.microsoft.com/office/drawing/2014/main" id="{B716E9AC-3B93-A044-5CA2-0F4DFBA9C559}"/>
              </a:ext>
            </a:extLst>
          </p:cNvPr>
          <p:cNvSpPr txBox="1">
            <a:spLocks/>
          </p:cNvSpPr>
          <p:nvPr userDrawn="1"/>
        </p:nvSpPr>
        <p:spPr>
          <a:xfrm>
            <a:off x="841797" y="506044"/>
            <a:ext cx="1847329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WHO WE ARE</a:t>
            </a:r>
          </a:p>
        </p:txBody>
      </p:sp>
      <p:sp>
        <p:nvSpPr>
          <p:cNvPr id="5" name="SECTION NAME">
            <a:extLst>
              <a:ext uri="{FF2B5EF4-FFF2-40B4-BE49-F238E27FC236}">
                <a16:creationId xmlns:a16="http://schemas.microsoft.com/office/drawing/2014/main" id="{5DACD268-87FE-8BC7-E55D-1A15DF591ABF}"/>
              </a:ext>
            </a:extLst>
          </p:cNvPr>
          <p:cNvSpPr txBox="1">
            <a:spLocks/>
          </p:cNvSpPr>
          <p:nvPr userDrawn="1"/>
        </p:nvSpPr>
        <p:spPr>
          <a:xfrm>
            <a:off x="3144767" y="506044"/>
            <a:ext cx="2761848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BUSINESS PROBLEM</a:t>
            </a:r>
          </a:p>
        </p:txBody>
      </p:sp>
      <p:sp>
        <p:nvSpPr>
          <p:cNvPr id="6" name="SECTION NAME">
            <a:extLst>
              <a:ext uri="{FF2B5EF4-FFF2-40B4-BE49-F238E27FC236}">
                <a16:creationId xmlns:a16="http://schemas.microsoft.com/office/drawing/2014/main" id="{EC6E2B23-E686-C41A-6907-9C80CDFB2001}"/>
              </a:ext>
            </a:extLst>
          </p:cNvPr>
          <p:cNvSpPr txBox="1">
            <a:spLocks/>
          </p:cNvSpPr>
          <p:nvPr userDrawn="1"/>
        </p:nvSpPr>
        <p:spPr>
          <a:xfrm>
            <a:off x="6362256" y="506044"/>
            <a:ext cx="2981332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SOLUTION overview</a:t>
            </a:r>
          </a:p>
        </p:txBody>
      </p:sp>
      <p:sp>
        <p:nvSpPr>
          <p:cNvPr id="7" name="SECTION NAME">
            <a:extLst>
              <a:ext uri="{FF2B5EF4-FFF2-40B4-BE49-F238E27FC236}">
                <a16:creationId xmlns:a16="http://schemas.microsoft.com/office/drawing/2014/main" id="{B4373577-7CA3-EF24-2983-401495681E34}"/>
              </a:ext>
            </a:extLst>
          </p:cNvPr>
          <p:cNvSpPr txBox="1">
            <a:spLocks/>
          </p:cNvSpPr>
          <p:nvPr userDrawn="1"/>
        </p:nvSpPr>
        <p:spPr>
          <a:xfrm>
            <a:off x="9799230" y="506044"/>
            <a:ext cx="2560653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Technical specs</a:t>
            </a:r>
          </a:p>
        </p:txBody>
      </p:sp>
      <p:sp>
        <p:nvSpPr>
          <p:cNvPr id="8" name="SECTION NAME">
            <a:extLst>
              <a:ext uri="{FF2B5EF4-FFF2-40B4-BE49-F238E27FC236}">
                <a16:creationId xmlns:a16="http://schemas.microsoft.com/office/drawing/2014/main" id="{D60CB9D8-3E36-C7AE-63E5-2EE274D765BF}"/>
              </a:ext>
            </a:extLst>
          </p:cNvPr>
          <p:cNvSpPr txBox="1">
            <a:spLocks/>
          </p:cNvSpPr>
          <p:nvPr userDrawn="1"/>
        </p:nvSpPr>
        <p:spPr>
          <a:xfrm>
            <a:off x="12815524" y="506044"/>
            <a:ext cx="3072784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DELIVERY EXECUTION</a:t>
            </a:r>
          </a:p>
        </p:txBody>
      </p:sp>
      <p:sp>
        <p:nvSpPr>
          <p:cNvPr id="9" name="SECTION NAME">
            <a:extLst>
              <a:ext uri="{FF2B5EF4-FFF2-40B4-BE49-F238E27FC236}">
                <a16:creationId xmlns:a16="http://schemas.microsoft.com/office/drawing/2014/main" id="{69315400-92C2-E37E-4768-1F536A9A617F}"/>
              </a:ext>
            </a:extLst>
          </p:cNvPr>
          <p:cNvSpPr txBox="1">
            <a:spLocks/>
          </p:cNvSpPr>
          <p:nvPr userDrawn="1"/>
        </p:nvSpPr>
        <p:spPr>
          <a:xfrm>
            <a:off x="16343946" y="512238"/>
            <a:ext cx="3456882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ESTIMATED INVESTMENT</a:t>
            </a:r>
          </a:p>
        </p:txBody>
      </p:sp>
    </p:spTree>
    <p:extLst>
      <p:ext uri="{BB962C8B-B14F-4D97-AF65-F5344CB8AC3E}">
        <p14:creationId xmlns:p14="http://schemas.microsoft.com/office/powerpoint/2010/main" val="232831186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ath Star (dark)">
    <p:bg>
      <p:bgPr>
        <a:solidFill>
          <a:srgbClr val="0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18DA7A61-EA8C-D497-9EC3-C44CA11BF4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16151"/>
            <a:ext cx="24385589" cy="13716894"/>
          </a:xfrm>
          <a:prstGeom prst="rect">
            <a:avLst/>
          </a:prstGeom>
        </p:spPr>
      </p:pic>
      <p:pic>
        <p:nvPicPr>
          <p:cNvPr id="2" name="Picture 1" descr="A blue and black background&#10;&#10;Description automatically generated">
            <a:extLst>
              <a:ext uri="{FF2B5EF4-FFF2-40B4-BE49-F238E27FC236}">
                <a16:creationId xmlns:a16="http://schemas.microsoft.com/office/drawing/2014/main" id="{E9D53DF4-2F80-22B2-FCFC-D8B5FCB30D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891"/>
            <a:ext cx="24385589" cy="137168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C4E550-EDD4-F04B-E217-14FD2CE22F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57" y="12995718"/>
            <a:ext cx="1005543" cy="208220"/>
          </a:xfrm>
          <a:prstGeom prst="rect">
            <a:avLst/>
          </a:prstGeom>
        </p:spPr>
      </p:pic>
      <p:pic>
        <p:nvPicPr>
          <p:cNvPr id="3" name="Picture 2" descr="A green circle with black background&#10;&#10;Description automatically generated">
            <a:extLst>
              <a:ext uri="{FF2B5EF4-FFF2-40B4-BE49-F238E27FC236}">
                <a16:creationId xmlns:a16="http://schemas.microsoft.com/office/drawing/2014/main" id="{466B7015-FAE0-8F41-AE8F-99911DD035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22678" y="1727720"/>
            <a:ext cx="10741820" cy="107418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BC9404B-93CA-4C1E-27D0-15E4899E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824" y="6077969"/>
            <a:ext cx="21033938" cy="1559170"/>
          </a:xfrm>
        </p:spPr>
        <p:txBody>
          <a:bodyPr anchor="b">
            <a:noAutofit/>
          </a:bodyPr>
          <a:lstStyle>
            <a:lvl1pPr algn="ctr">
              <a:defRPr sz="7198" cap="all" spc="1800" baseline="0">
                <a:latin typeface="Trenda IG Display" pitchFamily="2" charset="77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SECTION NAME">
            <a:extLst>
              <a:ext uri="{FF2B5EF4-FFF2-40B4-BE49-F238E27FC236}">
                <a16:creationId xmlns:a16="http://schemas.microsoft.com/office/drawing/2014/main" id="{D5C973BF-014C-2AA9-ACF1-89175F2EEA7C}"/>
              </a:ext>
            </a:extLst>
          </p:cNvPr>
          <p:cNvSpPr txBox="1">
            <a:spLocks/>
          </p:cNvSpPr>
          <p:nvPr userDrawn="1"/>
        </p:nvSpPr>
        <p:spPr>
          <a:xfrm>
            <a:off x="17756141" y="506044"/>
            <a:ext cx="5104053" cy="5675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828160"/>
            <a:r>
              <a:rPr lang="en-US" sz="1200"/>
              <a:t>5G Hub RFP</a:t>
            </a: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1E5DABF0-0131-3DB0-1A90-4FCC27DFB0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37681" y="12842330"/>
            <a:ext cx="753774" cy="434812"/>
          </a:xfrm>
          <a:prstGeom prst="rect">
            <a:avLst/>
          </a:prstGeom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20468100-0DD4-C3EC-1279-7802B31B9B41}"/>
              </a:ext>
            </a:extLst>
          </p:cNvPr>
          <p:cNvSpPr txBox="1">
            <a:spLocks/>
          </p:cNvSpPr>
          <p:nvPr userDrawn="1"/>
        </p:nvSpPr>
        <p:spPr>
          <a:xfrm>
            <a:off x="23401485" y="468336"/>
            <a:ext cx="731615" cy="24615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182880" tIns="91440" rIns="182880" bIns="91440" rtlCol="0" anchor="ctr"/>
          <a:lstStyle>
            <a:defPPr>
              <a:defRPr lang="en-US"/>
            </a:defPPr>
            <a:lvl1pPr marL="0" algn="ctr" defTabSz="457109" rtl="0" eaLnBrk="1" latinLnBrk="0" hangingPunct="1">
              <a:defRPr sz="1200" b="1" i="0" kern="1200">
                <a:solidFill>
                  <a:schemeClr val="bg1"/>
                </a:solidFill>
                <a:latin typeface="Trenda IG Text Semibold" pitchFamily="2" charset="77"/>
                <a:ea typeface="+mn-ea"/>
                <a:cs typeface="+mn-cs"/>
              </a:defRPr>
            </a:lvl1pPr>
            <a:lvl2pPr marL="22855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618">
              <a:defRPr/>
            </a:pPr>
            <a:fld id="{86CB4B4D-7CA3-9044-876B-883B54F8677D}" type="slidenum">
              <a:rPr lang="en-US" sz="1200" smtClean="0">
                <a:latin typeface="Trenda IG Display Semibold" pitchFamily="2" charset="77"/>
              </a:rPr>
              <a:pPr algn="l" defTabSz="1828618">
                <a:defRPr/>
              </a:pPr>
              <a:t>‹#›</a:t>
            </a:fld>
            <a:endParaRPr lang="en-US" sz="1200">
              <a:latin typeface="Trenda IG Display Semibold" pitchFamily="2" charset="77"/>
            </a:endParaRPr>
          </a:p>
        </p:txBody>
      </p:sp>
      <p:sp>
        <p:nvSpPr>
          <p:cNvPr id="8" name="SECTION NAME">
            <a:extLst>
              <a:ext uri="{FF2B5EF4-FFF2-40B4-BE49-F238E27FC236}">
                <a16:creationId xmlns:a16="http://schemas.microsoft.com/office/drawing/2014/main" id="{4014F466-7D0F-8D9B-060E-A936715C3ACC}"/>
              </a:ext>
            </a:extLst>
          </p:cNvPr>
          <p:cNvSpPr txBox="1">
            <a:spLocks/>
          </p:cNvSpPr>
          <p:nvPr userDrawn="1"/>
        </p:nvSpPr>
        <p:spPr>
          <a:xfrm>
            <a:off x="841797" y="506044"/>
            <a:ext cx="1847329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WHO WE ARE</a:t>
            </a:r>
          </a:p>
        </p:txBody>
      </p:sp>
      <p:sp>
        <p:nvSpPr>
          <p:cNvPr id="16" name="SECTION NAME">
            <a:extLst>
              <a:ext uri="{FF2B5EF4-FFF2-40B4-BE49-F238E27FC236}">
                <a16:creationId xmlns:a16="http://schemas.microsoft.com/office/drawing/2014/main" id="{C895749E-B907-0F55-082B-18526A879D18}"/>
              </a:ext>
            </a:extLst>
          </p:cNvPr>
          <p:cNvSpPr txBox="1">
            <a:spLocks/>
          </p:cNvSpPr>
          <p:nvPr userDrawn="1"/>
        </p:nvSpPr>
        <p:spPr>
          <a:xfrm>
            <a:off x="3144767" y="506044"/>
            <a:ext cx="2761848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BUSINESS PROBLEM</a:t>
            </a:r>
          </a:p>
        </p:txBody>
      </p:sp>
      <p:sp>
        <p:nvSpPr>
          <p:cNvPr id="17" name="SECTION NAME">
            <a:extLst>
              <a:ext uri="{FF2B5EF4-FFF2-40B4-BE49-F238E27FC236}">
                <a16:creationId xmlns:a16="http://schemas.microsoft.com/office/drawing/2014/main" id="{DD73EDB6-A4EF-79F9-FFD4-79E346151C46}"/>
              </a:ext>
            </a:extLst>
          </p:cNvPr>
          <p:cNvSpPr txBox="1">
            <a:spLocks/>
          </p:cNvSpPr>
          <p:nvPr userDrawn="1"/>
        </p:nvSpPr>
        <p:spPr>
          <a:xfrm>
            <a:off x="6362256" y="506044"/>
            <a:ext cx="2981332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SOLUTION overview</a:t>
            </a:r>
          </a:p>
        </p:txBody>
      </p:sp>
      <p:sp>
        <p:nvSpPr>
          <p:cNvPr id="18" name="SECTION NAME">
            <a:extLst>
              <a:ext uri="{FF2B5EF4-FFF2-40B4-BE49-F238E27FC236}">
                <a16:creationId xmlns:a16="http://schemas.microsoft.com/office/drawing/2014/main" id="{9098D4B9-CA72-8530-5B42-5C4C05264602}"/>
              </a:ext>
            </a:extLst>
          </p:cNvPr>
          <p:cNvSpPr txBox="1">
            <a:spLocks/>
          </p:cNvSpPr>
          <p:nvPr userDrawn="1"/>
        </p:nvSpPr>
        <p:spPr>
          <a:xfrm>
            <a:off x="9799230" y="506044"/>
            <a:ext cx="2560653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Technical specs</a:t>
            </a:r>
          </a:p>
        </p:txBody>
      </p:sp>
      <p:sp>
        <p:nvSpPr>
          <p:cNvPr id="19" name="SECTION NAME">
            <a:extLst>
              <a:ext uri="{FF2B5EF4-FFF2-40B4-BE49-F238E27FC236}">
                <a16:creationId xmlns:a16="http://schemas.microsoft.com/office/drawing/2014/main" id="{6D037673-D95E-7A7D-15D9-945FFC01722F}"/>
              </a:ext>
            </a:extLst>
          </p:cNvPr>
          <p:cNvSpPr txBox="1">
            <a:spLocks/>
          </p:cNvSpPr>
          <p:nvPr userDrawn="1"/>
        </p:nvSpPr>
        <p:spPr>
          <a:xfrm>
            <a:off x="12815524" y="506044"/>
            <a:ext cx="3072784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DELIVERY EXECUTION</a:t>
            </a:r>
          </a:p>
        </p:txBody>
      </p:sp>
      <p:sp>
        <p:nvSpPr>
          <p:cNvPr id="20" name="SECTION NAME">
            <a:extLst>
              <a:ext uri="{FF2B5EF4-FFF2-40B4-BE49-F238E27FC236}">
                <a16:creationId xmlns:a16="http://schemas.microsoft.com/office/drawing/2014/main" id="{2548DC91-A50C-46FA-9268-9ABDA4DEAC35}"/>
              </a:ext>
            </a:extLst>
          </p:cNvPr>
          <p:cNvSpPr txBox="1">
            <a:spLocks/>
          </p:cNvSpPr>
          <p:nvPr userDrawn="1"/>
        </p:nvSpPr>
        <p:spPr>
          <a:xfrm>
            <a:off x="16343946" y="512238"/>
            <a:ext cx="3456882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ESTIMATED INVESTMENT</a:t>
            </a:r>
          </a:p>
        </p:txBody>
      </p:sp>
    </p:spTree>
    <p:extLst>
      <p:ext uri="{BB962C8B-B14F-4D97-AF65-F5344CB8AC3E}">
        <p14:creationId xmlns:p14="http://schemas.microsoft.com/office/powerpoint/2010/main" val="3940736406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ndle (dark)">
    <p:bg>
      <p:bgPr>
        <a:solidFill>
          <a:srgbClr val="0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circle with lines in it&#10;&#10;Description automatically generated">
            <a:extLst>
              <a:ext uri="{FF2B5EF4-FFF2-40B4-BE49-F238E27FC236}">
                <a16:creationId xmlns:a16="http://schemas.microsoft.com/office/drawing/2014/main" id="{2ED5631B-AEFD-E5D3-98FD-64A4315B0C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29139">
            <a:off x="6228338" y="892750"/>
            <a:ext cx="11930499" cy="11930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8F2D77E-A775-3031-2097-5005E73D2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824" y="6077969"/>
            <a:ext cx="21033938" cy="1559170"/>
          </a:xfrm>
        </p:spPr>
        <p:txBody>
          <a:bodyPr anchor="b">
            <a:noAutofit/>
          </a:bodyPr>
          <a:lstStyle>
            <a:lvl1pPr algn="ctr">
              <a:defRPr sz="7198" cap="all" spc="1800" baseline="0">
                <a:latin typeface="Trenda IG Display" pitchFamily="2" charset="77"/>
              </a:defRPr>
            </a:lvl1pPr>
          </a:lstStyle>
          <a:p>
            <a:r>
              <a:rPr lang="en-US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294108233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indle + gradient (dark)">
    <p:bg>
      <p:bgPr>
        <a:solidFill>
          <a:srgbClr val="0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background&#10;&#10;Description automatically generated">
            <a:extLst>
              <a:ext uri="{FF2B5EF4-FFF2-40B4-BE49-F238E27FC236}">
                <a16:creationId xmlns:a16="http://schemas.microsoft.com/office/drawing/2014/main" id="{0F401BD1-9484-B397-A442-B322EE6BF3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24385589" cy="13716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5000">
                <a:schemeClr val="tx1">
                  <a:alpha val="68000"/>
                </a:schemeClr>
              </a:gs>
              <a:gs pos="100000">
                <a:schemeClr val="tx1"/>
              </a:gs>
              <a:gs pos="100000">
                <a:schemeClr val="tx1"/>
              </a:gs>
            </a:gsLst>
            <a:lin ang="5400000" scaled="1"/>
          </a:gradFill>
        </p:spPr>
      </p:pic>
      <p:pic>
        <p:nvPicPr>
          <p:cNvPr id="2" name="Picture 1" descr="A green circle with lines in it&#10;&#10;Description automatically generated">
            <a:extLst>
              <a:ext uri="{FF2B5EF4-FFF2-40B4-BE49-F238E27FC236}">
                <a16:creationId xmlns:a16="http://schemas.microsoft.com/office/drawing/2014/main" id="{2ED5631B-AEFD-E5D3-98FD-64A4315B0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29139">
            <a:off x="6228338" y="892750"/>
            <a:ext cx="11930499" cy="11930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8F2D77E-A775-3031-2097-5005E73D2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824" y="6077969"/>
            <a:ext cx="21033938" cy="1559170"/>
          </a:xfrm>
        </p:spPr>
        <p:txBody>
          <a:bodyPr anchor="b">
            <a:noAutofit/>
          </a:bodyPr>
          <a:lstStyle>
            <a:lvl1pPr algn="ctr">
              <a:defRPr sz="7198" cap="all" spc="1800" baseline="0">
                <a:latin typeface="Trenda IG Display" pitchFamily="2" charset="77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7B5AA-BEFF-694E-BAB9-A188A3532E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57" y="12995718"/>
            <a:ext cx="1005543" cy="208220"/>
          </a:xfrm>
          <a:prstGeom prst="rect">
            <a:avLst/>
          </a:prstGeom>
        </p:spPr>
      </p:pic>
      <p:sp>
        <p:nvSpPr>
          <p:cNvPr id="6" name="SECTION NAME">
            <a:extLst>
              <a:ext uri="{FF2B5EF4-FFF2-40B4-BE49-F238E27FC236}">
                <a16:creationId xmlns:a16="http://schemas.microsoft.com/office/drawing/2014/main" id="{C367AFC4-6EF7-E4C4-6DE4-135FD53F6420}"/>
              </a:ext>
            </a:extLst>
          </p:cNvPr>
          <p:cNvSpPr txBox="1">
            <a:spLocks/>
          </p:cNvSpPr>
          <p:nvPr userDrawn="1"/>
        </p:nvSpPr>
        <p:spPr>
          <a:xfrm>
            <a:off x="17756141" y="506044"/>
            <a:ext cx="5104053" cy="5675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828160"/>
            <a:r>
              <a:rPr lang="en-US" sz="1200"/>
              <a:t>5G Hub RFP</a:t>
            </a: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8D0E8CF1-E63F-337B-09F6-B8730EF2AC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37681" y="12842330"/>
            <a:ext cx="753774" cy="434812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507D6F58-6453-71A5-1B97-A7AA7A1E1E54}"/>
              </a:ext>
            </a:extLst>
          </p:cNvPr>
          <p:cNvSpPr txBox="1">
            <a:spLocks/>
          </p:cNvSpPr>
          <p:nvPr userDrawn="1"/>
        </p:nvSpPr>
        <p:spPr>
          <a:xfrm>
            <a:off x="23401485" y="468336"/>
            <a:ext cx="731615" cy="24615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182880" tIns="91440" rIns="182880" bIns="91440" rtlCol="0" anchor="ctr"/>
          <a:lstStyle>
            <a:defPPr>
              <a:defRPr lang="en-US"/>
            </a:defPPr>
            <a:lvl1pPr marL="0" algn="ctr" defTabSz="457109" rtl="0" eaLnBrk="1" latinLnBrk="0" hangingPunct="1">
              <a:defRPr sz="1200" b="1" i="0" kern="1200">
                <a:solidFill>
                  <a:schemeClr val="bg1"/>
                </a:solidFill>
                <a:latin typeface="Trenda IG Text Semibold" pitchFamily="2" charset="77"/>
                <a:ea typeface="+mn-ea"/>
                <a:cs typeface="+mn-cs"/>
              </a:defRPr>
            </a:lvl1pPr>
            <a:lvl2pPr marL="22855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618">
              <a:defRPr/>
            </a:pPr>
            <a:fld id="{86CB4B4D-7CA3-9044-876B-883B54F8677D}" type="slidenum">
              <a:rPr lang="en-US" sz="1200" smtClean="0">
                <a:latin typeface="Trenda IG Display Semibold" pitchFamily="2" charset="77"/>
              </a:rPr>
              <a:pPr algn="l" defTabSz="1828618">
                <a:defRPr/>
              </a:pPr>
              <a:t>‹#›</a:t>
            </a:fld>
            <a:endParaRPr lang="en-US" sz="1200">
              <a:latin typeface="Trenda IG Display Semibold" pitchFamily="2" charset="77"/>
            </a:endParaRPr>
          </a:p>
        </p:txBody>
      </p:sp>
      <p:sp>
        <p:nvSpPr>
          <p:cNvPr id="14" name="SECTION NAME">
            <a:extLst>
              <a:ext uri="{FF2B5EF4-FFF2-40B4-BE49-F238E27FC236}">
                <a16:creationId xmlns:a16="http://schemas.microsoft.com/office/drawing/2014/main" id="{9F2D5E72-F6BB-2FAB-B3CF-83F2FCFCA813}"/>
              </a:ext>
            </a:extLst>
          </p:cNvPr>
          <p:cNvSpPr txBox="1">
            <a:spLocks/>
          </p:cNvSpPr>
          <p:nvPr userDrawn="1"/>
        </p:nvSpPr>
        <p:spPr>
          <a:xfrm>
            <a:off x="841797" y="506044"/>
            <a:ext cx="1847329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WHO WE ARE</a:t>
            </a:r>
          </a:p>
        </p:txBody>
      </p:sp>
      <p:sp>
        <p:nvSpPr>
          <p:cNvPr id="15" name="SECTION NAME">
            <a:extLst>
              <a:ext uri="{FF2B5EF4-FFF2-40B4-BE49-F238E27FC236}">
                <a16:creationId xmlns:a16="http://schemas.microsoft.com/office/drawing/2014/main" id="{BECE08E6-CB66-126F-4C13-33C7EB3774AF}"/>
              </a:ext>
            </a:extLst>
          </p:cNvPr>
          <p:cNvSpPr txBox="1">
            <a:spLocks/>
          </p:cNvSpPr>
          <p:nvPr userDrawn="1"/>
        </p:nvSpPr>
        <p:spPr>
          <a:xfrm>
            <a:off x="3144767" y="506044"/>
            <a:ext cx="2761848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BUSINESS PROBLEM</a:t>
            </a:r>
          </a:p>
        </p:txBody>
      </p:sp>
      <p:sp>
        <p:nvSpPr>
          <p:cNvPr id="16" name="SECTION NAME">
            <a:extLst>
              <a:ext uri="{FF2B5EF4-FFF2-40B4-BE49-F238E27FC236}">
                <a16:creationId xmlns:a16="http://schemas.microsoft.com/office/drawing/2014/main" id="{7AA60B3D-AD2D-AA9D-C1AF-7CF8C5F79F60}"/>
              </a:ext>
            </a:extLst>
          </p:cNvPr>
          <p:cNvSpPr txBox="1">
            <a:spLocks/>
          </p:cNvSpPr>
          <p:nvPr userDrawn="1"/>
        </p:nvSpPr>
        <p:spPr>
          <a:xfrm>
            <a:off x="6362256" y="506044"/>
            <a:ext cx="2981332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SOLUTION overview</a:t>
            </a:r>
          </a:p>
        </p:txBody>
      </p:sp>
      <p:sp>
        <p:nvSpPr>
          <p:cNvPr id="17" name="SECTION NAME">
            <a:extLst>
              <a:ext uri="{FF2B5EF4-FFF2-40B4-BE49-F238E27FC236}">
                <a16:creationId xmlns:a16="http://schemas.microsoft.com/office/drawing/2014/main" id="{A48CE029-4141-A7D4-0814-65B0C8973FAB}"/>
              </a:ext>
            </a:extLst>
          </p:cNvPr>
          <p:cNvSpPr txBox="1">
            <a:spLocks/>
          </p:cNvSpPr>
          <p:nvPr userDrawn="1"/>
        </p:nvSpPr>
        <p:spPr>
          <a:xfrm>
            <a:off x="9799230" y="506044"/>
            <a:ext cx="2560653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Technical specs</a:t>
            </a:r>
          </a:p>
        </p:txBody>
      </p:sp>
      <p:sp>
        <p:nvSpPr>
          <p:cNvPr id="18" name="SECTION NAME">
            <a:extLst>
              <a:ext uri="{FF2B5EF4-FFF2-40B4-BE49-F238E27FC236}">
                <a16:creationId xmlns:a16="http://schemas.microsoft.com/office/drawing/2014/main" id="{FFD6B700-CD07-6E74-F825-3CEA04E2E1D0}"/>
              </a:ext>
            </a:extLst>
          </p:cNvPr>
          <p:cNvSpPr txBox="1">
            <a:spLocks/>
          </p:cNvSpPr>
          <p:nvPr userDrawn="1"/>
        </p:nvSpPr>
        <p:spPr>
          <a:xfrm>
            <a:off x="12815524" y="506044"/>
            <a:ext cx="3072784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DELIVERY EXECUTION</a:t>
            </a:r>
          </a:p>
        </p:txBody>
      </p:sp>
      <p:sp>
        <p:nvSpPr>
          <p:cNvPr id="19" name="SECTION NAME">
            <a:extLst>
              <a:ext uri="{FF2B5EF4-FFF2-40B4-BE49-F238E27FC236}">
                <a16:creationId xmlns:a16="http://schemas.microsoft.com/office/drawing/2014/main" id="{016F2200-493F-3DED-1FB5-296C8AAF1FEB}"/>
              </a:ext>
            </a:extLst>
          </p:cNvPr>
          <p:cNvSpPr txBox="1">
            <a:spLocks/>
          </p:cNvSpPr>
          <p:nvPr userDrawn="1"/>
        </p:nvSpPr>
        <p:spPr>
          <a:xfrm>
            <a:off x="16343946" y="512238"/>
            <a:ext cx="3456882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ESTIMATED INVESTMENT</a:t>
            </a:r>
          </a:p>
        </p:txBody>
      </p:sp>
    </p:spTree>
    <p:extLst>
      <p:ext uri="{BB962C8B-B14F-4D97-AF65-F5344CB8AC3E}">
        <p14:creationId xmlns:p14="http://schemas.microsoft.com/office/powerpoint/2010/main" val="1628128420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tri dish (dark)">
    <p:bg>
      <p:bgPr>
        <a:solidFill>
          <a:srgbClr val="0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background&#10;&#10;Description automatically generated">
            <a:extLst>
              <a:ext uri="{FF2B5EF4-FFF2-40B4-BE49-F238E27FC236}">
                <a16:creationId xmlns:a16="http://schemas.microsoft.com/office/drawing/2014/main" id="{C7822D82-19E7-B6AB-8063-482E895E75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24385589" cy="13716894"/>
          </a:xfrm>
          <a:prstGeom prst="rect">
            <a:avLst/>
          </a:prstGeom>
        </p:spPr>
      </p:pic>
      <p:pic>
        <p:nvPicPr>
          <p:cNvPr id="2" name="Picture 1" descr="A green and black logo&#10;&#10;Description automatically generated">
            <a:extLst>
              <a:ext uri="{FF2B5EF4-FFF2-40B4-BE49-F238E27FC236}">
                <a16:creationId xmlns:a16="http://schemas.microsoft.com/office/drawing/2014/main" id="{7E99FB4C-9510-4488-1F1A-ED22FD1018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88395">
            <a:off x="6729868" y="1620841"/>
            <a:ext cx="10927435" cy="10927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223CD-6F77-EAEA-04C2-9FC6AEE2BA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57" y="12995718"/>
            <a:ext cx="1005543" cy="208220"/>
          </a:xfrm>
          <a:prstGeom prst="rect">
            <a:avLst/>
          </a:prstGeom>
        </p:spPr>
      </p:pic>
      <p:sp>
        <p:nvSpPr>
          <p:cNvPr id="16" name="SECTION NAME">
            <a:extLst>
              <a:ext uri="{FF2B5EF4-FFF2-40B4-BE49-F238E27FC236}">
                <a16:creationId xmlns:a16="http://schemas.microsoft.com/office/drawing/2014/main" id="{843264F7-C8B4-11C4-532D-2511D947F39C}"/>
              </a:ext>
            </a:extLst>
          </p:cNvPr>
          <p:cNvSpPr txBox="1">
            <a:spLocks/>
          </p:cNvSpPr>
          <p:nvPr userDrawn="1"/>
        </p:nvSpPr>
        <p:spPr>
          <a:xfrm>
            <a:off x="17756141" y="506044"/>
            <a:ext cx="5104053" cy="5675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828160"/>
            <a:r>
              <a:rPr lang="en-US" sz="1200"/>
              <a:t>5G Hub RFP</a:t>
            </a: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FEAED21A-CB9A-F3B5-A6A1-679B4FD8353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37681" y="12842330"/>
            <a:ext cx="753774" cy="434812"/>
          </a:xfrm>
          <a:prstGeom prst="rect">
            <a:avLst/>
          </a:prstGeom>
        </p:spPr>
      </p:pic>
      <p:sp>
        <p:nvSpPr>
          <p:cNvPr id="23" name="Slide Number">
            <a:extLst>
              <a:ext uri="{FF2B5EF4-FFF2-40B4-BE49-F238E27FC236}">
                <a16:creationId xmlns:a16="http://schemas.microsoft.com/office/drawing/2014/main" id="{F6FF1D3D-DDF2-3EED-7827-713F047FFA86}"/>
              </a:ext>
            </a:extLst>
          </p:cNvPr>
          <p:cNvSpPr txBox="1">
            <a:spLocks/>
          </p:cNvSpPr>
          <p:nvPr userDrawn="1"/>
        </p:nvSpPr>
        <p:spPr>
          <a:xfrm>
            <a:off x="23401485" y="468336"/>
            <a:ext cx="731615" cy="24615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182880" tIns="91440" rIns="182880" bIns="91440" rtlCol="0" anchor="ctr"/>
          <a:lstStyle>
            <a:defPPr>
              <a:defRPr lang="en-US"/>
            </a:defPPr>
            <a:lvl1pPr marL="0" algn="ctr" defTabSz="457109" rtl="0" eaLnBrk="1" latinLnBrk="0" hangingPunct="1">
              <a:defRPr sz="1200" b="1" i="0" kern="1200">
                <a:solidFill>
                  <a:schemeClr val="bg1"/>
                </a:solidFill>
                <a:latin typeface="Trenda IG Text Semibold" pitchFamily="2" charset="77"/>
                <a:ea typeface="+mn-ea"/>
                <a:cs typeface="+mn-cs"/>
              </a:defRPr>
            </a:lvl1pPr>
            <a:lvl2pPr marL="22855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618">
              <a:defRPr/>
            </a:pPr>
            <a:fld id="{86CB4B4D-7CA3-9044-876B-883B54F8677D}" type="slidenum">
              <a:rPr lang="en-US" sz="1200" smtClean="0">
                <a:latin typeface="Trenda IG Display Semibold" pitchFamily="2" charset="77"/>
              </a:rPr>
              <a:pPr algn="l" defTabSz="1828618">
                <a:defRPr/>
              </a:pPr>
              <a:t>‹#›</a:t>
            </a:fld>
            <a:endParaRPr lang="en-US" sz="1200">
              <a:latin typeface="Trenda IG Display Semibold" pitchFamily="2" charset="77"/>
            </a:endParaRPr>
          </a:p>
        </p:txBody>
      </p:sp>
      <p:sp>
        <p:nvSpPr>
          <p:cNvPr id="4" name="SECTION NAME">
            <a:extLst>
              <a:ext uri="{FF2B5EF4-FFF2-40B4-BE49-F238E27FC236}">
                <a16:creationId xmlns:a16="http://schemas.microsoft.com/office/drawing/2014/main" id="{E06E20C0-E940-995E-671E-F9C03FBA3ECF}"/>
              </a:ext>
            </a:extLst>
          </p:cNvPr>
          <p:cNvSpPr txBox="1">
            <a:spLocks/>
          </p:cNvSpPr>
          <p:nvPr userDrawn="1"/>
        </p:nvSpPr>
        <p:spPr>
          <a:xfrm>
            <a:off x="841797" y="506044"/>
            <a:ext cx="1847329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WHO WE ARE</a:t>
            </a:r>
          </a:p>
        </p:txBody>
      </p:sp>
      <p:sp>
        <p:nvSpPr>
          <p:cNvPr id="5" name="SECTION NAME">
            <a:extLst>
              <a:ext uri="{FF2B5EF4-FFF2-40B4-BE49-F238E27FC236}">
                <a16:creationId xmlns:a16="http://schemas.microsoft.com/office/drawing/2014/main" id="{A6241484-4198-7D0F-32B3-B03DE98F5BE6}"/>
              </a:ext>
            </a:extLst>
          </p:cNvPr>
          <p:cNvSpPr txBox="1">
            <a:spLocks/>
          </p:cNvSpPr>
          <p:nvPr userDrawn="1"/>
        </p:nvSpPr>
        <p:spPr>
          <a:xfrm>
            <a:off x="3144767" y="506044"/>
            <a:ext cx="2761848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BUSINESS PROBLEM</a:t>
            </a:r>
          </a:p>
        </p:txBody>
      </p:sp>
      <p:sp>
        <p:nvSpPr>
          <p:cNvPr id="6" name="SECTION NAME">
            <a:extLst>
              <a:ext uri="{FF2B5EF4-FFF2-40B4-BE49-F238E27FC236}">
                <a16:creationId xmlns:a16="http://schemas.microsoft.com/office/drawing/2014/main" id="{86E4B5CB-8F52-8752-BEF5-31B3D65EBABB}"/>
              </a:ext>
            </a:extLst>
          </p:cNvPr>
          <p:cNvSpPr txBox="1">
            <a:spLocks/>
          </p:cNvSpPr>
          <p:nvPr userDrawn="1"/>
        </p:nvSpPr>
        <p:spPr>
          <a:xfrm>
            <a:off x="6362256" y="506044"/>
            <a:ext cx="2981332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SOLUTION overview</a:t>
            </a:r>
          </a:p>
        </p:txBody>
      </p:sp>
      <p:sp>
        <p:nvSpPr>
          <p:cNvPr id="7" name="SECTION NAME">
            <a:extLst>
              <a:ext uri="{FF2B5EF4-FFF2-40B4-BE49-F238E27FC236}">
                <a16:creationId xmlns:a16="http://schemas.microsoft.com/office/drawing/2014/main" id="{843FC17E-010D-3E45-0D17-4A893E56DD7C}"/>
              </a:ext>
            </a:extLst>
          </p:cNvPr>
          <p:cNvSpPr txBox="1">
            <a:spLocks/>
          </p:cNvSpPr>
          <p:nvPr userDrawn="1"/>
        </p:nvSpPr>
        <p:spPr>
          <a:xfrm>
            <a:off x="9799230" y="506044"/>
            <a:ext cx="2560653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Technical specs</a:t>
            </a:r>
          </a:p>
        </p:txBody>
      </p:sp>
      <p:sp>
        <p:nvSpPr>
          <p:cNvPr id="8" name="SECTION NAME">
            <a:extLst>
              <a:ext uri="{FF2B5EF4-FFF2-40B4-BE49-F238E27FC236}">
                <a16:creationId xmlns:a16="http://schemas.microsoft.com/office/drawing/2014/main" id="{9935D53B-645B-BF88-9597-C77ACBF74A07}"/>
              </a:ext>
            </a:extLst>
          </p:cNvPr>
          <p:cNvSpPr txBox="1">
            <a:spLocks/>
          </p:cNvSpPr>
          <p:nvPr userDrawn="1"/>
        </p:nvSpPr>
        <p:spPr>
          <a:xfrm>
            <a:off x="12815524" y="506044"/>
            <a:ext cx="3072784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DELIVERY EXECUTION</a:t>
            </a:r>
          </a:p>
        </p:txBody>
      </p:sp>
      <p:sp>
        <p:nvSpPr>
          <p:cNvPr id="9" name="SECTION NAME">
            <a:extLst>
              <a:ext uri="{FF2B5EF4-FFF2-40B4-BE49-F238E27FC236}">
                <a16:creationId xmlns:a16="http://schemas.microsoft.com/office/drawing/2014/main" id="{7DAA67D0-9EE5-C7EB-F9CC-4E724E6FF43A}"/>
              </a:ext>
            </a:extLst>
          </p:cNvPr>
          <p:cNvSpPr txBox="1">
            <a:spLocks/>
          </p:cNvSpPr>
          <p:nvPr userDrawn="1"/>
        </p:nvSpPr>
        <p:spPr>
          <a:xfrm>
            <a:off x="16343946" y="512238"/>
            <a:ext cx="3456882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ESTIMATED INVESTMENT</a:t>
            </a:r>
          </a:p>
        </p:txBody>
      </p:sp>
    </p:spTree>
    <p:extLst>
      <p:ext uri="{BB962C8B-B14F-4D97-AF65-F5344CB8AC3E}">
        <p14:creationId xmlns:p14="http://schemas.microsoft.com/office/powerpoint/2010/main" val="3473046135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ral net (dark)">
    <p:bg>
      <p:bgPr>
        <a:solidFill>
          <a:srgbClr val="0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32C76-0246-36E0-7513-CA29580111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12834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avy Footer 3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CTION NAME">
            <a:extLst>
              <a:ext uri="{FF2B5EF4-FFF2-40B4-BE49-F238E27FC236}">
                <a16:creationId xmlns:a16="http://schemas.microsoft.com/office/drawing/2014/main" id="{4DA04AF7-DDC5-5128-0403-E1AD5751EBFE}"/>
              </a:ext>
            </a:extLst>
          </p:cNvPr>
          <p:cNvSpPr txBox="1">
            <a:spLocks/>
          </p:cNvSpPr>
          <p:nvPr userDrawn="1"/>
        </p:nvSpPr>
        <p:spPr>
          <a:xfrm>
            <a:off x="17756141" y="506044"/>
            <a:ext cx="5104053" cy="5675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828160"/>
            <a:r>
              <a:rPr lang="en-US" sz="1200"/>
              <a:t>5G Hub RFP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2C2F2-5ACB-A948-14B4-3444427C8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61" y="12994920"/>
            <a:ext cx="1005543" cy="208192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27CE32CA-20B6-79B0-6D8C-7AF1F44B3F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37681" y="12842330"/>
            <a:ext cx="753774" cy="434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71D36B-10A0-C1B6-126B-3C222A5EEE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817" t="33157" r="26173" b="16402"/>
          <a:stretch/>
        </p:blipFill>
        <p:spPr>
          <a:xfrm>
            <a:off x="4" y="895"/>
            <a:ext cx="4537911" cy="10796298"/>
          </a:xfrm>
          <a:prstGeom prst="rect">
            <a:avLst/>
          </a:prstGeom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47DF8B63-C915-4133-BABB-BEC68BC47F23}"/>
              </a:ext>
            </a:extLst>
          </p:cNvPr>
          <p:cNvSpPr txBox="1">
            <a:spLocks/>
          </p:cNvSpPr>
          <p:nvPr userDrawn="1"/>
        </p:nvSpPr>
        <p:spPr>
          <a:xfrm>
            <a:off x="23401485" y="468336"/>
            <a:ext cx="731615" cy="24615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182880" tIns="91440" rIns="182880" bIns="91440" rtlCol="0" anchor="ctr"/>
          <a:lstStyle>
            <a:defPPr>
              <a:defRPr lang="en-US"/>
            </a:defPPr>
            <a:lvl1pPr marL="0" algn="ctr" defTabSz="457109" rtl="0" eaLnBrk="1" latinLnBrk="0" hangingPunct="1">
              <a:defRPr sz="1200" b="1" i="0" kern="1200">
                <a:solidFill>
                  <a:schemeClr val="bg1"/>
                </a:solidFill>
                <a:latin typeface="Trenda IG Text Semibold" pitchFamily="2" charset="77"/>
                <a:ea typeface="+mn-ea"/>
                <a:cs typeface="+mn-cs"/>
              </a:defRPr>
            </a:lvl1pPr>
            <a:lvl2pPr marL="22855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618">
              <a:defRPr/>
            </a:pPr>
            <a:fld id="{86CB4B4D-7CA3-9044-876B-883B54F8677D}" type="slidenum">
              <a:rPr lang="en-US" sz="1200" smtClean="0">
                <a:latin typeface="Trenda IG Display Semibold" pitchFamily="2" charset="77"/>
              </a:rPr>
              <a:pPr algn="l" defTabSz="1828618">
                <a:defRPr/>
              </a:pPr>
              <a:t>‹#›</a:t>
            </a:fld>
            <a:endParaRPr lang="en-US" sz="1200">
              <a:latin typeface="Trenda IG Display Semibold" pitchFamily="2" charset="77"/>
            </a:endParaRPr>
          </a:p>
        </p:txBody>
      </p:sp>
      <p:sp>
        <p:nvSpPr>
          <p:cNvPr id="3" name="SECTION NAME">
            <a:extLst>
              <a:ext uri="{FF2B5EF4-FFF2-40B4-BE49-F238E27FC236}">
                <a16:creationId xmlns:a16="http://schemas.microsoft.com/office/drawing/2014/main" id="{42AF652D-748B-4EC2-CD34-7297E65FFD81}"/>
              </a:ext>
            </a:extLst>
          </p:cNvPr>
          <p:cNvSpPr txBox="1">
            <a:spLocks/>
          </p:cNvSpPr>
          <p:nvPr userDrawn="1"/>
        </p:nvSpPr>
        <p:spPr>
          <a:xfrm>
            <a:off x="841797" y="506044"/>
            <a:ext cx="1847329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WHO WE ARE</a:t>
            </a:r>
          </a:p>
        </p:txBody>
      </p:sp>
      <p:sp>
        <p:nvSpPr>
          <p:cNvPr id="13" name="SECTION NAME">
            <a:extLst>
              <a:ext uri="{FF2B5EF4-FFF2-40B4-BE49-F238E27FC236}">
                <a16:creationId xmlns:a16="http://schemas.microsoft.com/office/drawing/2014/main" id="{02981086-80DA-DFDC-7E80-EE19B69697FE}"/>
              </a:ext>
            </a:extLst>
          </p:cNvPr>
          <p:cNvSpPr txBox="1">
            <a:spLocks/>
          </p:cNvSpPr>
          <p:nvPr userDrawn="1"/>
        </p:nvSpPr>
        <p:spPr>
          <a:xfrm>
            <a:off x="3144767" y="506044"/>
            <a:ext cx="2761848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BUSINESS PROBLEM</a:t>
            </a:r>
          </a:p>
        </p:txBody>
      </p:sp>
      <p:sp>
        <p:nvSpPr>
          <p:cNvPr id="14" name="SECTION NAME">
            <a:extLst>
              <a:ext uri="{FF2B5EF4-FFF2-40B4-BE49-F238E27FC236}">
                <a16:creationId xmlns:a16="http://schemas.microsoft.com/office/drawing/2014/main" id="{837FCC68-AFA2-49E2-DE53-4EF3FB822A16}"/>
              </a:ext>
            </a:extLst>
          </p:cNvPr>
          <p:cNvSpPr txBox="1">
            <a:spLocks/>
          </p:cNvSpPr>
          <p:nvPr userDrawn="1"/>
        </p:nvSpPr>
        <p:spPr>
          <a:xfrm>
            <a:off x="6362256" y="506044"/>
            <a:ext cx="2981332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SOLUTION overview</a:t>
            </a:r>
          </a:p>
        </p:txBody>
      </p:sp>
      <p:sp>
        <p:nvSpPr>
          <p:cNvPr id="15" name="SECTION NAME">
            <a:extLst>
              <a:ext uri="{FF2B5EF4-FFF2-40B4-BE49-F238E27FC236}">
                <a16:creationId xmlns:a16="http://schemas.microsoft.com/office/drawing/2014/main" id="{6C87B7D3-E41D-9A4A-EBAC-1486D7B383C8}"/>
              </a:ext>
            </a:extLst>
          </p:cNvPr>
          <p:cNvSpPr txBox="1">
            <a:spLocks/>
          </p:cNvSpPr>
          <p:nvPr userDrawn="1"/>
        </p:nvSpPr>
        <p:spPr>
          <a:xfrm>
            <a:off x="9799230" y="506044"/>
            <a:ext cx="2560653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Technical specs</a:t>
            </a:r>
          </a:p>
        </p:txBody>
      </p:sp>
      <p:sp>
        <p:nvSpPr>
          <p:cNvPr id="16" name="SECTION NAME">
            <a:extLst>
              <a:ext uri="{FF2B5EF4-FFF2-40B4-BE49-F238E27FC236}">
                <a16:creationId xmlns:a16="http://schemas.microsoft.com/office/drawing/2014/main" id="{70AC5C9C-1A02-D0E2-BBFD-6980352B7D06}"/>
              </a:ext>
            </a:extLst>
          </p:cNvPr>
          <p:cNvSpPr txBox="1">
            <a:spLocks/>
          </p:cNvSpPr>
          <p:nvPr userDrawn="1"/>
        </p:nvSpPr>
        <p:spPr>
          <a:xfrm>
            <a:off x="12815524" y="506044"/>
            <a:ext cx="3072784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DELIVERY EXECUTION</a:t>
            </a:r>
          </a:p>
        </p:txBody>
      </p:sp>
      <p:sp>
        <p:nvSpPr>
          <p:cNvPr id="17" name="SECTION NAME">
            <a:extLst>
              <a:ext uri="{FF2B5EF4-FFF2-40B4-BE49-F238E27FC236}">
                <a16:creationId xmlns:a16="http://schemas.microsoft.com/office/drawing/2014/main" id="{B3AEC133-DB21-747D-5499-7F0ECBDA0DDF}"/>
              </a:ext>
            </a:extLst>
          </p:cNvPr>
          <p:cNvSpPr txBox="1">
            <a:spLocks/>
          </p:cNvSpPr>
          <p:nvPr userDrawn="1"/>
        </p:nvSpPr>
        <p:spPr>
          <a:xfrm>
            <a:off x="16343946" y="512238"/>
            <a:ext cx="3456882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ESTIMATED INVESTMENT</a:t>
            </a:r>
          </a:p>
        </p:txBody>
      </p:sp>
    </p:spTree>
    <p:extLst>
      <p:ext uri="{BB962C8B-B14F-4D97-AF65-F5344CB8AC3E}">
        <p14:creationId xmlns:p14="http://schemas.microsoft.com/office/powerpoint/2010/main" val="1268514421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Navy Footer 3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23346014-2EA1-744B-FF3B-6CCBF04704EB}"/>
              </a:ext>
            </a:extLst>
          </p:cNvPr>
          <p:cNvSpPr txBox="1">
            <a:spLocks/>
          </p:cNvSpPr>
          <p:nvPr userDrawn="1"/>
        </p:nvSpPr>
        <p:spPr>
          <a:xfrm>
            <a:off x="23401485" y="468336"/>
            <a:ext cx="731615" cy="24615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182880" tIns="91440" rIns="182880" bIns="91440" rtlCol="0" anchor="ctr"/>
          <a:lstStyle>
            <a:defPPr>
              <a:defRPr lang="en-US"/>
            </a:defPPr>
            <a:lvl1pPr marL="0" algn="ctr" defTabSz="457109" rtl="0" eaLnBrk="1" latinLnBrk="0" hangingPunct="1">
              <a:defRPr sz="1200" b="1" i="0" kern="1200">
                <a:solidFill>
                  <a:schemeClr val="bg1"/>
                </a:solidFill>
                <a:latin typeface="Trenda IG Text Semibold" pitchFamily="2" charset="77"/>
                <a:ea typeface="+mn-ea"/>
                <a:cs typeface="+mn-cs"/>
              </a:defRPr>
            </a:lvl1pPr>
            <a:lvl2pPr marL="22855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618">
              <a:defRPr/>
            </a:pPr>
            <a:fld id="{86CB4B4D-7CA3-9044-876B-883B54F8677D}" type="slidenum">
              <a:rPr lang="en-US" sz="1200" smtClean="0">
                <a:latin typeface="Trenda IG Display Semibold" pitchFamily="2" charset="77"/>
              </a:rPr>
              <a:pPr algn="l" defTabSz="1828618">
                <a:defRPr/>
              </a:pPr>
              <a:t>‹#›</a:t>
            </a:fld>
            <a:endParaRPr lang="en-US" sz="1200">
              <a:latin typeface="Trenda IG Display Semibold" pitchFamily="2" charset="77"/>
            </a:endParaRPr>
          </a:p>
        </p:txBody>
      </p:sp>
      <p:sp>
        <p:nvSpPr>
          <p:cNvPr id="4" name="SECTION NAME">
            <a:extLst>
              <a:ext uri="{FF2B5EF4-FFF2-40B4-BE49-F238E27FC236}">
                <a16:creationId xmlns:a16="http://schemas.microsoft.com/office/drawing/2014/main" id="{4DA04AF7-DDC5-5128-0403-E1AD5751EBFE}"/>
              </a:ext>
            </a:extLst>
          </p:cNvPr>
          <p:cNvSpPr txBox="1">
            <a:spLocks/>
          </p:cNvSpPr>
          <p:nvPr userDrawn="1"/>
        </p:nvSpPr>
        <p:spPr>
          <a:xfrm>
            <a:off x="17756141" y="506044"/>
            <a:ext cx="5104053" cy="5675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828160"/>
            <a:r>
              <a:rPr lang="en-US" sz="1200"/>
              <a:t>5G Hub RFP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2C2F2-5ACB-A948-14B4-3444427C8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61" y="12994920"/>
            <a:ext cx="1005543" cy="208192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27CE32CA-20B6-79B0-6D8C-7AF1F44B3F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37681" y="12842330"/>
            <a:ext cx="753774" cy="434812"/>
          </a:xfrm>
          <a:prstGeom prst="rect">
            <a:avLst/>
          </a:prstGeom>
        </p:spPr>
      </p:pic>
      <p:sp>
        <p:nvSpPr>
          <p:cNvPr id="2" name="SECTION NAME">
            <a:extLst>
              <a:ext uri="{FF2B5EF4-FFF2-40B4-BE49-F238E27FC236}">
                <a16:creationId xmlns:a16="http://schemas.microsoft.com/office/drawing/2014/main" id="{1421BAB8-37A4-04AD-C5B5-B30CDBC85D3C}"/>
              </a:ext>
            </a:extLst>
          </p:cNvPr>
          <p:cNvSpPr txBox="1">
            <a:spLocks/>
          </p:cNvSpPr>
          <p:nvPr userDrawn="1"/>
        </p:nvSpPr>
        <p:spPr>
          <a:xfrm>
            <a:off x="841797" y="506044"/>
            <a:ext cx="1847329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WHO WE ARE</a:t>
            </a:r>
          </a:p>
        </p:txBody>
      </p:sp>
      <p:sp>
        <p:nvSpPr>
          <p:cNvPr id="12" name="SECTION NAME">
            <a:extLst>
              <a:ext uri="{FF2B5EF4-FFF2-40B4-BE49-F238E27FC236}">
                <a16:creationId xmlns:a16="http://schemas.microsoft.com/office/drawing/2014/main" id="{592C0357-E42D-03D0-BC37-858E81061630}"/>
              </a:ext>
            </a:extLst>
          </p:cNvPr>
          <p:cNvSpPr txBox="1">
            <a:spLocks/>
          </p:cNvSpPr>
          <p:nvPr userDrawn="1"/>
        </p:nvSpPr>
        <p:spPr>
          <a:xfrm>
            <a:off x="3144767" y="506044"/>
            <a:ext cx="2761848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BUSINESS PROBLEM</a:t>
            </a:r>
          </a:p>
        </p:txBody>
      </p:sp>
      <p:sp>
        <p:nvSpPr>
          <p:cNvPr id="13" name="SECTION NAME">
            <a:extLst>
              <a:ext uri="{FF2B5EF4-FFF2-40B4-BE49-F238E27FC236}">
                <a16:creationId xmlns:a16="http://schemas.microsoft.com/office/drawing/2014/main" id="{550AA7B7-33FA-D8CF-D528-236C702C2565}"/>
              </a:ext>
            </a:extLst>
          </p:cNvPr>
          <p:cNvSpPr txBox="1">
            <a:spLocks/>
          </p:cNvSpPr>
          <p:nvPr userDrawn="1"/>
        </p:nvSpPr>
        <p:spPr>
          <a:xfrm>
            <a:off x="6362256" y="506044"/>
            <a:ext cx="2981332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SOLUTION overview</a:t>
            </a:r>
          </a:p>
        </p:txBody>
      </p:sp>
      <p:sp>
        <p:nvSpPr>
          <p:cNvPr id="14" name="SECTION NAME">
            <a:extLst>
              <a:ext uri="{FF2B5EF4-FFF2-40B4-BE49-F238E27FC236}">
                <a16:creationId xmlns:a16="http://schemas.microsoft.com/office/drawing/2014/main" id="{57FD55C5-50B2-6929-446E-86AF2B55DEB1}"/>
              </a:ext>
            </a:extLst>
          </p:cNvPr>
          <p:cNvSpPr txBox="1">
            <a:spLocks/>
          </p:cNvSpPr>
          <p:nvPr userDrawn="1"/>
        </p:nvSpPr>
        <p:spPr>
          <a:xfrm>
            <a:off x="9799230" y="506044"/>
            <a:ext cx="2560653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Technical specs</a:t>
            </a:r>
          </a:p>
        </p:txBody>
      </p:sp>
      <p:sp>
        <p:nvSpPr>
          <p:cNvPr id="15" name="SECTION NAME">
            <a:extLst>
              <a:ext uri="{FF2B5EF4-FFF2-40B4-BE49-F238E27FC236}">
                <a16:creationId xmlns:a16="http://schemas.microsoft.com/office/drawing/2014/main" id="{FF782B3F-2FE0-AC4E-F132-F812E1C01C63}"/>
              </a:ext>
            </a:extLst>
          </p:cNvPr>
          <p:cNvSpPr txBox="1">
            <a:spLocks/>
          </p:cNvSpPr>
          <p:nvPr userDrawn="1"/>
        </p:nvSpPr>
        <p:spPr>
          <a:xfrm>
            <a:off x="12815524" y="506044"/>
            <a:ext cx="3072784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DELIVERY EXECUTION</a:t>
            </a:r>
          </a:p>
        </p:txBody>
      </p:sp>
      <p:sp>
        <p:nvSpPr>
          <p:cNvPr id="16" name="SECTION NAME">
            <a:extLst>
              <a:ext uri="{FF2B5EF4-FFF2-40B4-BE49-F238E27FC236}">
                <a16:creationId xmlns:a16="http://schemas.microsoft.com/office/drawing/2014/main" id="{C90D064A-6AA0-729B-E130-08D7512DB79E}"/>
              </a:ext>
            </a:extLst>
          </p:cNvPr>
          <p:cNvSpPr txBox="1">
            <a:spLocks/>
          </p:cNvSpPr>
          <p:nvPr userDrawn="1"/>
        </p:nvSpPr>
        <p:spPr>
          <a:xfrm>
            <a:off x="16343946" y="512238"/>
            <a:ext cx="3456882" cy="6322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656320">
              <a:defRPr/>
            </a:pPr>
            <a:r>
              <a:rPr lang="en-US" sz="1200" spc="600"/>
              <a:t>ESTIMATED INVESTMENT</a:t>
            </a:r>
          </a:p>
        </p:txBody>
      </p:sp>
    </p:spTree>
    <p:extLst>
      <p:ext uri="{BB962C8B-B14F-4D97-AF65-F5344CB8AC3E}">
        <p14:creationId xmlns:p14="http://schemas.microsoft.com/office/powerpoint/2010/main" val="262261665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Navy Footer 3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A2C2F2-5ACB-A948-14B4-3444427C8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61" y="12994920"/>
            <a:ext cx="1005543" cy="208192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27CE32CA-20B6-79B0-6D8C-7AF1F44B3F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37681" y="12842330"/>
            <a:ext cx="753774" cy="434812"/>
          </a:xfrm>
          <a:prstGeom prst="rect">
            <a:avLst/>
          </a:prstGeom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21BC95D7-BE74-6474-4CE0-DCEAD7207559}"/>
              </a:ext>
            </a:extLst>
          </p:cNvPr>
          <p:cNvSpPr txBox="1">
            <a:spLocks/>
          </p:cNvSpPr>
          <p:nvPr userDrawn="1"/>
        </p:nvSpPr>
        <p:spPr>
          <a:xfrm>
            <a:off x="23401485" y="468336"/>
            <a:ext cx="731615" cy="24615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182880" tIns="91440" rIns="182880" bIns="91440" rtlCol="0" anchor="ctr"/>
          <a:lstStyle>
            <a:defPPr>
              <a:defRPr lang="en-US"/>
            </a:defPPr>
            <a:lvl1pPr marL="0" algn="ctr" defTabSz="457109" rtl="0" eaLnBrk="1" latinLnBrk="0" hangingPunct="1">
              <a:defRPr sz="1200" b="1" i="0" kern="1200">
                <a:solidFill>
                  <a:schemeClr val="bg1"/>
                </a:solidFill>
                <a:latin typeface="Trenda IG Text Semibold" pitchFamily="2" charset="77"/>
                <a:ea typeface="+mn-ea"/>
                <a:cs typeface="+mn-cs"/>
              </a:defRPr>
            </a:lvl1pPr>
            <a:lvl2pPr marL="22855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618">
              <a:defRPr/>
            </a:pPr>
            <a:fld id="{86CB4B4D-7CA3-9044-876B-883B54F8677D}" type="slidenum">
              <a:rPr lang="en-US" sz="1200" smtClean="0">
                <a:latin typeface="Trenda IG Display Semibold" pitchFamily="2" charset="77"/>
              </a:rPr>
              <a:pPr algn="l" defTabSz="1828618">
                <a:defRPr/>
              </a:pPr>
              <a:t>‹#›</a:t>
            </a:fld>
            <a:endParaRPr lang="en-US" sz="1200">
              <a:latin typeface="Trenda IG Display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32689824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Navy Footer 3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984C07-E031-9C85-F408-BC3D5AB1EE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57" y="12994918"/>
            <a:ext cx="1005543" cy="208192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F45190D7-E86C-3EA0-A76E-DB084F7285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37682" y="12842326"/>
            <a:ext cx="753772" cy="434812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8C5970C-9642-3BBB-A829-CC47567D9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7715"/>
          <a:stretch/>
        </p:blipFill>
        <p:spPr>
          <a:xfrm>
            <a:off x="0" y="895"/>
            <a:ext cx="11709400" cy="13714214"/>
          </a:xfrm>
          <a:prstGeom prst="rect">
            <a:avLst/>
          </a:prstGeom>
        </p:spPr>
      </p:pic>
      <p:sp>
        <p:nvSpPr>
          <p:cNvPr id="6" name="SECTION NAME">
            <a:extLst>
              <a:ext uri="{FF2B5EF4-FFF2-40B4-BE49-F238E27FC236}">
                <a16:creationId xmlns:a16="http://schemas.microsoft.com/office/drawing/2014/main" id="{ED85811D-EEC7-14E8-3921-8A111F52988B}"/>
              </a:ext>
            </a:extLst>
          </p:cNvPr>
          <p:cNvSpPr txBox="1">
            <a:spLocks/>
          </p:cNvSpPr>
          <p:nvPr userDrawn="1"/>
        </p:nvSpPr>
        <p:spPr>
          <a:xfrm>
            <a:off x="17756141" y="506044"/>
            <a:ext cx="5104053" cy="5675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828160"/>
            <a:r>
              <a:rPr lang="en-US" sz="1200"/>
              <a:t>5G Hub RFP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5180318-CF2D-28FA-E17C-DD33192C3057}"/>
              </a:ext>
            </a:extLst>
          </p:cNvPr>
          <p:cNvSpPr txBox="1">
            <a:spLocks/>
          </p:cNvSpPr>
          <p:nvPr userDrawn="1"/>
        </p:nvSpPr>
        <p:spPr>
          <a:xfrm>
            <a:off x="23401485" y="468336"/>
            <a:ext cx="731615" cy="24615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182880" tIns="91440" rIns="182880" bIns="91440" rtlCol="0" anchor="ctr"/>
          <a:lstStyle>
            <a:defPPr>
              <a:defRPr lang="en-US"/>
            </a:defPPr>
            <a:lvl1pPr marL="0" algn="ctr" defTabSz="457109" rtl="0" eaLnBrk="1" latinLnBrk="0" hangingPunct="1">
              <a:defRPr sz="1200" b="1" i="0" kern="1200">
                <a:solidFill>
                  <a:schemeClr val="bg1"/>
                </a:solidFill>
                <a:latin typeface="Trenda IG Text Semibold" pitchFamily="2" charset="77"/>
                <a:ea typeface="+mn-ea"/>
                <a:cs typeface="+mn-cs"/>
              </a:defRPr>
            </a:lvl1pPr>
            <a:lvl2pPr marL="22855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09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3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217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71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326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80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434" algn="l" defTabSz="457109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828618">
              <a:defRPr/>
            </a:pPr>
            <a:fld id="{86CB4B4D-7CA3-9044-876B-883B54F8677D}" type="slidenum">
              <a:rPr lang="en-US" sz="1200" smtClean="0">
                <a:latin typeface="Trenda IG Display Semibold" pitchFamily="2" charset="77"/>
              </a:rPr>
              <a:pPr algn="l" defTabSz="1828618">
                <a:defRPr/>
              </a:pPr>
              <a:t>‹#›</a:t>
            </a:fld>
            <a:endParaRPr lang="en-US" sz="1200">
              <a:latin typeface="Trenda IG Display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7033863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68908-2781-5BAF-CF34-A36BD0325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C62E0-60DE-7F63-2A1A-2DA5EAB1B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87E11-0F9F-47D2-47EB-0E7DBB40A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B0BD1-E896-151D-17A8-4991BF649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7D8-77E4-E947-B541-EF413562BE9C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8868F-A413-7D4E-D382-75A4D73C6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9FD4A-BA53-1E1B-E5FF-93B199E1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212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Navy Footer 3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54250" y="13025285"/>
            <a:ext cx="423247" cy="24622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SECTION NAME">
            <a:extLst>
              <a:ext uri="{FF2B5EF4-FFF2-40B4-BE49-F238E27FC236}">
                <a16:creationId xmlns:a16="http://schemas.microsoft.com/office/drawing/2014/main" id="{F05F97AF-34B9-D7AC-03E3-433DC15CAA32}"/>
              </a:ext>
            </a:extLst>
          </p:cNvPr>
          <p:cNvSpPr txBox="1">
            <a:spLocks noGrp="1"/>
          </p:cNvSpPr>
          <p:nvPr>
            <p:ph type="body" sz="quarter" idx="21"/>
          </p:nvPr>
        </p:nvSpPr>
        <p:spPr>
          <a:xfrm>
            <a:off x="1016830" y="471794"/>
            <a:ext cx="4827398" cy="5677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SzTx/>
              <a:buNone/>
              <a:defRPr sz="16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8598366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Navy Footer 3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7669D-7FD8-2351-B56C-C1A7455B3D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4438" y="512891"/>
            <a:ext cx="13778304" cy="137765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46CC9E-BE25-B56D-82EB-8652FF944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90816" y="12994918"/>
            <a:ext cx="1005543" cy="2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00006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7ADA-F6E0-EA83-3CCB-B1864182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923E3-A272-58DF-7C8B-760A52566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974CE-F355-0CCA-BE14-8513C21D5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19EC23-D400-4FA5-49B2-6B289B626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2316D5-CBA3-A306-C739-17EA9E04D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56DA3-19CD-2CAC-B7B1-8D27527DC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7D8-77E4-E947-B541-EF413562BE9C}" type="datetimeFigureOut">
              <a:rPr lang="en-US" smtClean="0"/>
              <a:t>5/5/25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050905-25F5-FD36-A61E-E770A9D15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3190E5-8696-8BF2-D83A-AD0169F16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74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649B6-34E3-2233-44D9-CCA5ECDC5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DE208-7FF7-D5A7-9AD9-C6F4697A1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7D8-77E4-E947-B541-EF413562BE9C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CC96DD-F3CE-9B5D-3596-460CB711C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1468D-5039-CAF1-113A-5A0AB1696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6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CCDC9B-6167-3776-CA12-AA53FA29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7D8-77E4-E947-B541-EF413562BE9C}" type="datetimeFigureOut">
              <a:rPr lang="en-US" smtClean="0"/>
              <a:t>5/5/25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AA594-1E68-CBC8-371E-5EA6775B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27DC7-29A4-16E4-39CF-C040BA96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17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46FE-0B09-464B-3FB2-CA714EC75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85029-6645-681D-51BE-90B1035A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7726" y="1974851"/>
            <a:ext cx="1234600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63A4F-F092-2153-9DB5-CB0D5B91B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4F60F-2DC1-6F0A-2A7D-500FDE8C5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7D8-77E4-E947-B541-EF413562BE9C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58FB4-1A84-2232-2FC9-9343222D2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33387-A714-FD6A-58B5-905E22A3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38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8AEC-6649-1A44-BF24-33C3C3881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DABCBE-FFF6-91D3-4DF8-B78F09B0B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7726" y="1974851"/>
            <a:ext cx="12346007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FD846-7784-5407-058B-78FD7C9CF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BB514-C0B5-70E1-7EA5-58AA1886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7D8-77E4-E947-B541-EF413562BE9C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0E2E5-3C37-F43A-E22B-0E3DB6AF5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CAC48-6B73-F158-4922-D585ED7DE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71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B9BAF8-AF7B-86EC-360E-A5E8BF6E2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2223F-775A-C790-74CC-6AD240DF1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D31A2-A828-90D8-B14B-3EAC41FE02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>
                    <a:tint val="82000"/>
                  </a:schemeClr>
                </a:solidFill>
                <a:latin typeface="Trenda IG Text" pitchFamily="2" charset="77"/>
              </a:defRPr>
            </a:lvl1pPr>
          </a:lstStyle>
          <a:p>
            <a:fld id="{A30117D8-77E4-E947-B541-EF413562BE9C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BBCD0-5386-399A-B0AF-4576BCBAC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>
                    <a:tint val="82000"/>
                  </a:schemeClr>
                </a:solidFill>
                <a:latin typeface="Trenda IG Text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AC285-BE08-9097-10DC-032CD6B55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0" i="0">
                <a:solidFill>
                  <a:schemeClr val="tx1">
                    <a:tint val="82000"/>
                  </a:schemeClr>
                </a:solidFill>
                <a:latin typeface="Trenda IG Text" pitchFamily="2" charset="77"/>
              </a:defRPr>
            </a:lvl1pPr>
          </a:lstStyle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4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1" i="0" kern="1200">
          <a:solidFill>
            <a:schemeClr val="tx1"/>
          </a:solidFill>
          <a:latin typeface="Trenda IG Display Bold" pitchFamily="2" charset="77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b="0" i="0" kern="1200">
          <a:solidFill>
            <a:schemeClr val="tx1"/>
          </a:solidFill>
          <a:latin typeface="Trenda IG Text" pitchFamily="2" charset="77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b="0" i="0" kern="1200">
          <a:solidFill>
            <a:schemeClr val="tx1"/>
          </a:solidFill>
          <a:latin typeface="Trenda IG Text" pitchFamily="2" charset="77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b="0" i="0" kern="1200">
          <a:solidFill>
            <a:schemeClr val="tx1"/>
          </a:solidFill>
          <a:latin typeface="Trenda IG Text" pitchFamily="2" charset="77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Trenda IG Text" pitchFamily="2" charset="77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Trenda IG Text" pitchFamily="2" charset="77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B9BAF8-AF7B-86EC-360E-A5E8BF6E2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3"/>
            <a:ext cx="21033938" cy="1683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2223F-775A-C790-74CC-6AD240DF1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619" y="3346705"/>
            <a:ext cx="21033938" cy="900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AC285-BE08-9097-10DC-032CD6B55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8631" y="12921491"/>
            <a:ext cx="109414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1" i="0">
                <a:solidFill>
                  <a:schemeClr val="bg1"/>
                </a:solidFill>
                <a:latin typeface="Trenda IG Text Semibold" pitchFamily="2" charset="77"/>
              </a:defRPr>
            </a:lvl1pPr>
          </a:lstStyle>
          <a:p>
            <a:fld id="{2899000F-64F0-8E49-8957-FB0096709DF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792A1-C4CE-68AF-5FBD-0E5F17C85409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22227957" y="12960322"/>
            <a:ext cx="482601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80" r:id="rId24"/>
    <p:sldLayoutId id="2147483781" r:id="rId25"/>
    <p:sldLayoutId id="2147483782" r:id="rId26"/>
    <p:sldLayoutId id="2147483784" r:id="rId27"/>
    <p:sldLayoutId id="2147483785" r:id="rId28"/>
    <p:sldLayoutId id="2147483786" r:id="rId29"/>
  </p:sldLayoutIdLst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sz="7198" b="0" i="0" kern="1200">
          <a:solidFill>
            <a:schemeClr val="bg1"/>
          </a:solidFill>
          <a:latin typeface="Trenda IG Text" pitchFamily="2" charset="77"/>
          <a:ea typeface="+mj-ea"/>
          <a:cs typeface="+mj-cs"/>
        </a:defRPr>
      </a:lvl1pPr>
    </p:titleStyle>
    <p:bodyStyle>
      <a:lvl1pPr marL="457108" indent="-457108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8" b="0" i="0" kern="1200">
          <a:solidFill>
            <a:schemeClr val="bg1"/>
          </a:solidFill>
          <a:latin typeface="Trenda IG Text" pitchFamily="2" charset="77"/>
          <a:ea typeface="+mn-ea"/>
          <a:cs typeface="+mn-cs"/>
        </a:defRPr>
      </a:lvl1pPr>
      <a:lvl2pPr marL="1371326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b="0" i="0" kern="1200">
          <a:solidFill>
            <a:schemeClr val="bg1"/>
          </a:solidFill>
          <a:latin typeface="Trenda IG Text" pitchFamily="2" charset="77"/>
          <a:ea typeface="+mn-ea"/>
          <a:cs typeface="+mn-cs"/>
        </a:defRPr>
      </a:lvl2pPr>
      <a:lvl3pPr marL="2285542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b="0" i="0" kern="1200">
          <a:solidFill>
            <a:schemeClr val="bg1"/>
          </a:solidFill>
          <a:latin typeface="Trenda IG Text" pitchFamily="2" charset="77"/>
          <a:ea typeface="+mn-ea"/>
          <a:cs typeface="+mn-cs"/>
        </a:defRPr>
      </a:lvl3pPr>
      <a:lvl4pPr marL="3199760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bg1"/>
          </a:solidFill>
          <a:latin typeface="Trenda IG Text" pitchFamily="2" charset="77"/>
          <a:ea typeface="+mn-ea"/>
          <a:cs typeface="+mn-cs"/>
        </a:defRPr>
      </a:lvl4pPr>
      <a:lvl5pPr marL="4113978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bg1"/>
          </a:solidFill>
          <a:latin typeface="Trenda IG Text" pitchFamily="2" charset="77"/>
          <a:ea typeface="+mn-ea"/>
          <a:cs typeface="+mn-cs"/>
        </a:defRPr>
      </a:lvl5pPr>
      <a:lvl6pPr marL="5028194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2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2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2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gif"/><Relationship Id="rId5" Type="http://schemas.openxmlformats.org/officeDocument/2006/relationships/image" Target="../media/image5.emf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275153-1557-11ED-CAC1-6B6CE23F9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8" name="Presentation Title">
            <a:extLst>
              <a:ext uri="{FF2B5EF4-FFF2-40B4-BE49-F238E27FC236}">
                <a16:creationId xmlns:a16="http://schemas.microsoft.com/office/drawing/2014/main" id="{BC9EABEE-C1E4-D1A0-3E26-9B3CAAA2F9DF}"/>
              </a:ext>
            </a:extLst>
          </p:cNvPr>
          <p:cNvSpPr txBox="1">
            <a:spLocks noGrp="1"/>
          </p:cNvSpPr>
          <p:nvPr/>
        </p:nvSpPr>
        <p:spPr>
          <a:xfrm>
            <a:off x="1283542" y="4057893"/>
            <a:ext cx="19841443" cy="5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marL="0" marR="0" indent="0" algn="ctr" defTabSz="243833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288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Trenda IG Display Regular"/>
              </a:defRPr>
            </a:lvl1pPr>
            <a:lvl2pPr marL="889000" marR="0" indent="-279400" algn="l" defTabSz="8255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200" b="0" i="0" u="none" strike="noStrike" cap="none" spc="0" baseline="0">
                <a:solidFill>
                  <a:srgbClr val="00283C"/>
                </a:solidFill>
                <a:uFillTx/>
                <a:latin typeface="Trenda IG Text Regular"/>
                <a:ea typeface="Trenda IG Text Regular"/>
                <a:cs typeface="Trenda IG Text Regular"/>
                <a:sym typeface="Trenda IG Text Regular"/>
              </a:defRPr>
            </a:lvl2pPr>
            <a:lvl3pPr marL="1498600" marR="0" indent="-279400" algn="l" defTabSz="8255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200" b="0" i="0" u="none" strike="noStrike" cap="none" spc="0" baseline="0">
                <a:solidFill>
                  <a:srgbClr val="00283C"/>
                </a:solidFill>
                <a:uFillTx/>
                <a:latin typeface="Trenda IG Text Regular"/>
                <a:ea typeface="Trenda IG Text Regular"/>
                <a:cs typeface="Trenda IG Text Regular"/>
                <a:sym typeface="Trenda IG Text Regular"/>
              </a:defRPr>
            </a:lvl3pPr>
            <a:lvl4pPr marL="2108200" marR="0" indent="-279400" algn="l" defTabSz="8255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200" b="0" i="0" u="none" strike="noStrike" cap="none" spc="0" baseline="0">
                <a:solidFill>
                  <a:srgbClr val="00283C"/>
                </a:solidFill>
                <a:uFillTx/>
                <a:latin typeface="Trenda IG Text Regular"/>
                <a:ea typeface="Trenda IG Text Regular"/>
                <a:cs typeface="Trenda IG Text Regular"/>
                <a:sym typeface="Trenda IG Text Regular"/>
              </a:defRPr>
            </a:lvl4pPr>
            <a:lvl5pPr marL="2717800" marR="0" indent="-279400" algn="l" defTabSz="8255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200" b="0" i="0" u="none" strike="noStrike" cap="none" spc="0" baseline="0">
                <a:solidFill>
                  <a:srgbClr val="00283C"/>
                </a:solidFill>
                <a:uFillTx/>
                <a:latin typeface="Trenda IG Text Regular"/>
                <a:ea typeface="Trenda IG Text Regular"/>
                <a:cs typeface="Trenda IG Text Regular"/>
                <a:sym typeface="Trenda IG Text Regular"/>
              </a:defRPr>
            </a:lvl5pPr>
            <a:lvl6pPr marL="3327400" marR="0" indent="-279400" algn="l" defTabSz="8255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200" b="0" i="0" u="none" strike="noStrike" cap="none" spc="0" baseline="0">
                <a:solidFill>
                  <a:srgbClr val="00283C"/>
                </a:solidFill>
                <a:uFillTx/>
                <a:latin typeface="Trenda IG Text Regular"/>
                <a:ea typeface="Trenda IG Text Regular"/>
                <a:cs typeface="Trenda IG Text Regular"/>
                <a:sym typeface="Trenda IG Text Regular"/>
              </a:defRPr>
            </a:lvl6pPr>
            <a:lvl7pPr marL="3937000" marR="0" indent="-279400" algn="l" defTabSz="8255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200" b="0" i="0" u="none" strike="noStrike" cap="none" spc="0" baseline="0">
                <a:solidFill>
                  <a:srgbClr val="00283C"/>
                </a:solidFill>
                <a:uFillTx/>
                <a:latin typeface="Trenda IG Text Regular"/>
                <a:ea typeface="Trenda IG Text Regular"/>
                <a:cs typeface="Trenda IG Text Regular"/>
                <a:sym typeface="Trenda IG Text Regular"/>
              </a:defRPr>
            </a:lvl7pPr>
            <a:lvl8pPr marL="4546600" marR="0" indent="-279400" algn="l" defTabSz="8255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200" b="0" i="0" u="none" strike="noStrike" cap="none" spc="0" baseline="0">
                <a:solidFill>
                  <a:srgbClr val="00283C"/>
                </a:solidFill>
                <a:uFillTx/>
                <a:latin typeface="Trenda IG Text Regular"/>
                <a:ea typeface="Trenda IG Text Regular"/>
                <a:cs typeface="Trenda IG Text Regular"/>
                <a:sym typeface="Trenda IG Text Regular"/>
              </a:defRPr>
            </a:lvl8pPr>
            <a:lvl9pPr marL="5156200" marR="0" indent="-279400" algn="l" defTabSz="8255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200" b="0" i="0" u="none" strike="noStrike" cap="none" spc="0" baseline="0">
                <a:solidFill>
                  <a:srgbClr val="00283C"/>
                </a:solidFill>
                <a:uFillTx/>
                <a:latin typeface="Trenda IG Text Regular"/>
                <a:ea typeface="Trenda IG Text Regular"/>
                <a:cs typeface="Trenda IG Text Regular"/>
                <a:sym typeface="Trenda IG Text Regular"/>
              </a:defRPr>
            </a:lvl9pPr>
          </a:lstStyle>
          <a:p>
            <a:pPr algn="l"/>
            <a:endParaRPr lang="en-US" sz="3600" spc="2660" dirty="0">
              <a:solidFill>
                <a:schemeClr val="bg1"/>
              </a:solidFill>
              <a:latin typeface="Trenda IG Display" pitchFamily="2" charset="77"/>
            </a:endParaRPr>
          </a:p>
        </p:txBody>
      </p:sp>
      <p:sp>
        <p:nvSpPr>
          <p:cNvPr id="9" name="SECTION NAME">
            <a:extLst>
              <a:ext uri="{FF2B5EF4-FFF2-40B4-BE49-F238E27FC236}">
                <a16:creationId xmlns:a16="http://schemas.microsoft.com/office/drawing/2014/main" id="{0B7D06E1-9446-5F2C-11A5-85DB6F2FAEC9}"/>
              </a:ext>
            </a:extLst>
          </p:cNvPr>
          <p:cNvSpPr txBox="1">
            <a:spLocks/>
          </p:cNvSpPr>
          <p:nvPr/>
        </p:nvSpPr>
        <p:spPr>
          <a:xfrm>
            <a:off x="10113258" y="12199785"/>
            <a:ext cx="4160655" cy="5677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SzTx/>
              <a:buFont typeface="Arial" panose="020B0604020202020204" pitchFamily="34" charset="0"/>
              <a:buNone/>
              <a:defRPr sz="1600" kern="1200" cap="all" spc="400">
                <a:solidFill>
                  <a:srgbClr val="FFFFFF"/>
                </a:solidFill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March 2025</a:t>
            </a:r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C8A3BCD-0BFE-C608-04FF-BA06F9119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6901" y="672925"/>
            <a:ext cx="5333372" cy="15057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6FEAA4-A77C-79EC-58E6-6EEE0FAA8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0815" y="12995717"/>
            <a:ext cx="1005543" cy="208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720CFE-9E37-59C7-E849-919EAF5DA802}"/>
              </a:ext>
            </a:extLst>
          </p:cNvPr>
          <p:cNvSpPr txBox="1"/>
          <p:nvPr/>
        </p:nvSpPr>
        <p:spPr>
          <a:xfrm>
            <a:off x="1978649" y="2547596"/>
            <a:ext cx="21124984" cy="81560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</a:t>
            </a:r>
            <a:r>
              <a:rPr lang="en-US" sz="7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 Hub For Testing Metrics  </a:t>
            </a:r>
            <a:br>
              <a:rPr lang="en-US" sz="6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6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</a:t>
            </a:r>
            <a:r>
              <a:rPr lang="en-US" sz="4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(AI- Enabled Testing Metrics Dashboard)</a:t>
            </a:r>
            <a:b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 dirty="0">
                <a:solidFill>
                  <a:schemeClr val="bg1"/>
                </a:solidFill>
              </a:rPr>
            </a:b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  <a:p>
            <a:br>
              <a:rPr lang="en-US" sz="32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Team members:-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Aditya Kupparavalli Madhusudana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Hari Krishna Balamurali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Ullas Krishna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Sai Siddaraju Poojitha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Soumya Muddam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CD63E-84EE-4793-7171-17295C745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0960" y="6563066"/>
            <a:ext cx="5498202" cy="4123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C3536D-909F-2ED0-C839-662680403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0428" y="6580024"/>
            <a:ext cx="5498202" cy="41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9595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BD8D4-8962-2749-98F3-13B2EF6B4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FC520-9542-C181-5DDE-0EDAD75A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5" y="5580186"/>
            <a:ext cx="4829909" cy="1899138"/>
          </a:xfrm>
        </p:spPr>
        <p:txBody>
          <a:bodyPr>
            <a:normAutofit fontScale="90000"/>
          </a:bodyPr>
          <a:lstStyle/>
          <a:p>
            <a:r>
              <a:rPr lang="en-US" dirty="0"/>
              <a:t>Defects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18C76-B107-22F8-82E6-58AB9AE5E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154" y="2094068"/>
            <a:ext cx="18743837" cy="952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0807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2B8D0-394E-EBF6-43B4-C4FFD7EC0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33F396-B28F-69C7-8992-C6DC6F8F0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06" y="3845168"/>
            <a:ext cx="20691009" cy="6973521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Defects KPIs – Interpreting Quality Trends</a:t>
            </a:r>
            <a:b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KPIs provide a 360° view of testing effectiveness, defect behavior, and team responsiveness.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🧾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Defects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Shows overall defect volume across all statuses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Defect Density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Measures defect concentration per feature or user story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🚨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Defect Leakage %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Highlights issues that escaped into production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⏱️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Time to Detect (MTTD)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Time taken to uncover a defect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🛠️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Time to Resolve (MTTR)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Time taken to fix and close a defect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Defect Resolution Rate %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Percentage of defects successfully resolved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🔁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Defect Recurrence Rate %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Tracks reopened or recurring issues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🔎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Interactive Filters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Slice data by project, epic, environment, or age to identify root causes quickly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🎯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it helps: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Empowers QA teams and managers to drill down on specific segments, prioritize critical issues, and drive informed discussions in reviews.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37450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C7380-760F-3FAF-A9E1-F4808FB57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1BB49E-9270-B2D0-017C-5427D0632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83" y="3811710"/>
            <a:ext cx="19635933" cy="7921380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 3 –  Test Summary Dashboard</a:t>
            </a:r>
            <a:b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Test Summary Dashboard delivers a comprehensive view of testing progress, 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resource allocation, and automation adoption across the project lifecycle.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🔄 Combines both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manual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automated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testing insights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📦 Tracks the volume of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Epics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Stories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Defects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🎯 Highlights overall test health and potential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bottlenecks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(e.g., blocked features)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⚙️ Integrates with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AI-powered Q&amp;A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(Test Genie) for real-time answers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🧭 Empowers managers to quickly assess execution status and coverage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🧠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Purpose: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provide a high-level snapshot of where the project stands in terms of testing,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what's automated, what's blocked, and how effectively defects are being caught.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5B0018-DAB8-5E36-0017-FB17E9F28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949" y="3146055"/>
            <a:ext cx="6506349" cy="65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3888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EFD70-95A8-1490-AEF2-B11A9ACB8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B851-219E-EA69-1A19-C17C4586E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450" y="5179645"/>
            <a:ext cx="7231452" cy="1986572"/>
          </a:xfrm>
        </p:spPr>
        <p:txBody>
          <a:bodyPr>
            <a:normAutofit fontScale="90000"/>
          </a:bodyPr>
          <a:lstStyle/>
          <a:p>
            <a:r>
              <a:rPr lang="en-US" dirty="0"/>
              <a:t>Test Summary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1D114-BE73-437A-8744-06B2EFDFB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576" y="3259016"/>
            <a:ext cx="15867530" cy="841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3108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55195-B655-D78B-FC02-14764A1E6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CF04AC-2259-C5E3-EE15-A00BD5FD9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898" y="3741372"/>
            <a:ext cx="20831686" cy="7921380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Test Summary KPIs – Driving Test Visibility </a:t>
            </a:r>
            <a:b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KPIs provide key insights into testing velocity, effectiveness, and automation maturity.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🧪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Cycle Time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Total duration of a test cycle; helps assess testing speed and delays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🎯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Effectiveness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% of test cases that led to defect identification; measures test case quality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🤖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Automation Coverage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Balance between automated vs manual test execution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🧱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Entity Distribution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Live count of Epics, Features, User Stories, Tasks, and Defects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🟥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Blockage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Identifies high-severity issues that are blocking feature progression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💬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TestGenie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(Q&amp;A Tool)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AI-powered assistant to answer queries like “Pending stories in Epic 4”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🎯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it matters: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KPIs help QA and project managers prioritize tasks, resolve blockers, and communicate progress efficiently in reviews and stand-ups.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58464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839B3-91DC-0156-CEB1-5B0C31677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6054F02-0B16-AB29-0983-70029AE2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832" y="4504956"/>
            <a:ext cx="15786305" cy="5845947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 Assistant – Test Genie</a:t>
            </a:r>
            <a:b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embedded natural language Q&amp;A tool for instant insights without 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manual</a:t>
            </a:r>
            <a:r>
              <a:rPr lang="en-US" alt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filtering.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💬 Ask real-time questions like: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“Count of pending defects in Epic EP-004”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“Which features are blocked due to high-severity tasks?”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🧠 Powered by Power BI’s Q&amp;A integration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🧩 Useful in client reviews, sprint retrospectives, or leadership updates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📉 Saves manual effort and speeds up investigations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81C2E6-9616-A055-CB5D-D75D1BCB0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3314109"/>
            <a:ext cx="7036794" cy="703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469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24566A3-6F75-2753-F25A-BA2141EA82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"/>
          <a:stretch/>
        </p:blipFill>
        <p:spPr>
          <a:xfrm>
            <a:off x="20" y="10"/>
            <a:ext cx="24387155" cy="13715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7645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70E52-FF81-3D41-DC25-B8A41785A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4205" y="2823898"/>
            <a:ext cx="16352875" cy="7561384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6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Provides a </a:t>
            </a:r>
            <a:r>
              <a:rPr lang="en-US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centralized view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the entire testing lifecycle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Empowers </a:t>
            </a:r>
            <a:r>
              <a:rPr lang="en-US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decision-making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through actionable metrics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Built as an </a:t>
            </a:r>
            <a:r>
              <a:rPr lang="en-US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extensible platform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AI integration capabilities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Supports </a:t>
            </a:r>
            <a:r>
              <a:rPr lang="en-US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daily collaboration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executive-level reporting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Enables faster delivery, improved visibility, and data-driven outcomes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4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dashboard bridges the gap between testing operations and strategic insight”.</a:t>
            </a:r>
            <a:b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EFE7CE-D212-EE45-AF86-9EF9D24EE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42" y="3206670"/>
            <a:ext cx="6342211" cy="568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6321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D36B-EFB5-F45C-0F94-F2AF8AD1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108" y="4125433"/>
            <a:ext cx="16118957" cy="903767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3800" dirty="0"/>
              <a:t>Thank you!</a:t>
            </a:r>
            <a:br>
              <a:rPr lang="en-US" sz="13800" dirty="0"/>
            </a:br>
            <a:br>
              <a:rPr lang="en-US" sz="13800" dirty="0"/>
            </a:br>
            <a:br>
              <a:rPr lang="en-US" sz="13800" dirty="0"/>
            </a:br>
            <a:br>
              <a:rPr lang="en-US" sz="13800" dirty="0"/>
            </a:br>
            <a:endParaRPr lang="en-US" sz="13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BBCD5-B2D9-1022-9F27-D76F933DE300}"/>
              </a:ext>
            </a:extLst>
          </p:cNvPr>
          <p:cNvSpPr txBox="1"/>
          <p:nvPr/>
        </p:nvSpPr>
        <p:spPr>
          <a:xfrm>
            <a:off x="5115846" y="7674774"/>
            <a:ext cx="1415547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Special Thanks To:</a:t>
            </a:r>
            <a:endParaRPr lang="en-US" sz="4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Raja</a:t>
            </a: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For sponsoring and guiding us throughout the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Ramesh</a:t>
            </a: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For his valuable collaboration and continuous support</a:t>
            </a:r>
          </a:p>
        </p:txBody>
      </p:sp>
    </p:spTree>
    <p:extLst>
      <p:ext uri="{BB962C8B-B14F-4D97-AF65-F5344CB8AC3E}">
        <p14:creationId xmlns:p14="http://schemas.microsoft.com/office/powerpoint/2010/main" val="76464139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C08BD-055B-2FA8-A4A7-F43508F1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662939"/>
            <a:ext cx="21033938" cy="1683766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1B9DB-2123-9821-B8B3-7410E08BA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3346705"/>
            <a:ext cx="14590406" cy="900722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300" dirty="0"/>
              <a:t>The AI-Enabled Testing Metrics Dashboard is a centralized analytics solution designed to streamline project oversight by providing end-to-end visibility into requirement traceability, defect trends, and testing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300" dirty="0"/>
              <a:t>Developed using Power BI, SQL, and Excel, the dashboard equips project managers, QA leads, and stakeholders with real-time insights to proactively monitor progress, identify bottlenecks, and make data-driven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300" dirty="0"/>
              <a:t>With built-in AI capabilities such as natural language Q&amp;A, it transforms static reporting into an interactive, decision-support system—enhancing collaboration, accelerating response times, and improving overall delivery quality across the software development lifecycle.</a:t>
            </a:r>
          </a:p>
          <a:p>
            <a:endParaRPr lang="en-US" sz="4300" dirty="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B79EBD30-320E-08C2-64DA-5612578C2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118" r="22832"/>
          <a:stretch/>
        </p:blipFill>
        <p:spPr>
          <a:xfrm>
            <a:off x="17278140" y="2354389"/>
            <a:ext cx="6253031" cy="9007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0646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52FE-8AD8-A604-767F-6CEAD449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785" y="914400"/>
            <a:ext cx="22588430" cy="12444761"/>
          </a:xfrm>
        </p:spPr>
        <p:txBody>
          <a:bodyPr>
            <a:normAutofit/>
          </a:bodyPr>
          <a:lstStyle/>
          <a:p>
            <a:r>
              <a:rPr lang="en-US" dirty="0"/>
              <a:t>Problem Statement:-</a:t>
            </a:r>
            <a:br>
              <a:rPr lang="en-US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today’s rapidly evolving and distributed software development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environments, maintaining clear traceability between business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requirements, test cases, and defect outcomes remains a persistent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challenge. Testing data is often scattered across disconnected tools,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resulting in fragmented visibility, particularly for leadership teams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responsible for quality oversight and strategic decision-making.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lack of centralized insight creates several critical issues: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Difficulty in validating whether all business requirements are adequately tested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Delays in detecting and resolving high-impact defects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Inability to monitor project quality in real-time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Increased risk of delivery failures and erosion of stakeholder confidence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Without a unified view of testing progress and defect health, teams struggle to stay aligned, make timely interventions, or present reliable data during reviews and client meetings.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E1EB29-1985-B0EC-2134-F894A27B1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0733" y="2108256"/>
            <a:ext cx="5647340" cy="525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03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8A9188-F0E4-1494-7215-4E51C883D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162" y="2019790"/>
            <a:ext cx="15283272" cy="910979"/>
          </a:xfrm>
        </p:spPr>
        <p:txBody>
          <a:bodyPr>
            <a:noAutofit/>
          </a:bodyPr>
          <a:lstStyle/>
          <a:p>
            <a:r>
              <a:rPr lang="en-US" sz="7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Solution: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A9649-2293-1C0D-31F7-53D3D9362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162" y="3423139"/>
            <a:ext cx="16667355" cy="880495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3600" dirty="0"/>
              <a:t>To address these challenges, we developed an AI-Enabled Testing Metrics Dashboard </a:t>
            </a:r>
          </a:p>
          <a:p>
            <a:pPr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3600" dirty="0"/>
              <a:t>a consolidated, intelligent platform built using Power BI, SQL, and Excel. </a:t>
            </a:r>
          </a:p>
          <a:p>
            <a:pPr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3600" dirty="0"/>
              <a:t>This dashboard integrates multiple testing dimensions into a single interactive </a:t>
            </a:r>
          </a:p>
          <a:p>
            <a:pPr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3600" dirty="0"/>
              <a:t>interface, providing comprehensive insights across:</a:t>
            </a:r>
            <a:br>
              <a:rPr lang="en-US" sz="3600" dirty="0"/>
            </a:br>
            <a:endParaRPr lang="en-US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Requirement traceability (from program-level initiatives to individual test cases and defects)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Defect analytics, including key KPIs such as resolution rates, leakage, and defect aging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Testing progress summaries, supported by automation coverage and task-level metrics</a:t>
            </a:r>
          </a:p>
          <a:p>
            <a:pPr marL="300038" indent="-300038" algn="just">
              <a:buNone/>
            </a:pPr>
            <a:r>
              <a:rPr lang="en-US" sz="3600" dirty="0"/>
              <a:t>By incorporating AI capabilities such as natural language Q&amp;A and cognitive services, the solution allows both technical and Non-technical stakeholders to interact with the data intuitively, ask contextual questions, and receive real-time answers.</a:t>
            </a:r>
          </a:p>
          <a:p>
            <a:pPr marL="0" indent="0">
              <a:buNone/>
            </a:pPr>
            <a:r>
              <a:rPr lang="en-US" sz="3600" dirty="0"/>
              <a:t>The outcome: enhanced visibility, faster decision-making, improved quality governance, and the ability to deliver confidently across internal and client-facing engagements.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B75B44-AB05-443B-18A2-FEE6F5EAC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19" y="2274970"/>
            <a:ext cx="5275069" cy="550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2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42BE-A45F-A2B3-8690-79401F30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803" y="3166946"/>
            <a:ext cx="16963074" cy="9587762"/>
          </a:xfrm>
        </p:spPr>
        <p:txBody>
          <a:bodyPr>
            <a:normAutofit fontScale="9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Implementation Phases</a:t>
            </a:r>
            <a:b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Planning &amp; Requirement Gathering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Defined key KPIs, stakeholder needs, and dashboard goals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Collection &amp; Mock Preparation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Simulated real-world test data using Excel &amp; SQL;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modeled key relationships (Epics → Defects)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Wireframing &amp; Design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Sketched dashboard structure; prioritized usability and drill-down interactivity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BI Development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Built data model, visuals, and navigation; applied DAX measures and filters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KPI &amp; AI Integration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Added performance metrics, defect calculations, and AI Q&amp;A (Test Genie)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br>
              <a:rPr lang="en-US" sz="3600" dirty="0"/>
            </a:b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 descr="A person running on a graph&#10;&#10;Description automatically generated">
            <a:extLst>
              <a:ext uri="{FF2B5EF4-FFF2-40B4-BE49-F238E27FC236}">
                <a16:creationId xmlns:a16="http://schemas.microsoft.com/office/drawing/2014/main" id="{BA1AFDA7-32E5-42E8-39A8-8DAB0468F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5433" y="2980974"/>
            <a:ext cx="5831553" cy="542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0585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B7171B-03A5-1B8A-799E-822BF5E68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36" y="2207359"/>
            <a:ext cx="21177927" cy="7921380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6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Model- Foundation of Dashboard</a:t>
            </a:r>
            <a:b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Built on five key tables: 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Epic → Feature → User Stories → Tasks → Defects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4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Structured with </a:t>
            </a:r>
            <a:r>
              <a:rPr kumimoji="0" lang="en-US" altLang="en-US" sz="4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1:Many relationships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enable accurate drill-downs and filtering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4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Captures end-to-end traceability across testing activities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4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Supports KPIs like Defect Leakage, MTTR, and Automation Coverage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4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Powers all dashboard interactions and filters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4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Ensures consistency across Traceability Matrix and KPI visuals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33084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37517-839A-1588-B8F8-60142533E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4F4DC9-0F04-D3F4-5DA5-F485038B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06" y="2897310"/>
            <a:ext cx="19635933" cy="7921380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5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 1 – Requirements Traceability Matrix</a:t>
            </a:r>
            <a:b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Tracks hierarchy: </a:t>
            </a:r>
            <a:b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Program → Project → Epic → Feature → User Story → Task → Defect</a:t>
            </a:r>
            <a:b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Uses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color-coded indicators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quick status recognition: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🟩 Green = Complete 🟨 Yellow = In Progress 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🟥 Red = At Risk          🟦 Blue = New / Unassigned.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Drill-down enabled for deep traceability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Filters help Project Managers focus on specific Epics or bottlenecks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Instantly flags gaps, delays, or unassigned ownership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23AE2F-1634-F87B-0430-07685A74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179" y="3981892"/>
            <a:ext cx="7673456" cy="575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7767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37187-CD09-5F7A-89D6-6EF7221A4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ED76-3024-1511-7DE9-C5A317B89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26" y="5862149"/>
            <a:ext cx="6210811" cy="1991701"/>
          </a:xfrm>
        </p:spPr>
        <p:txBody>
          <a:bodyPr>
            <a:normAutofit fontScale="90000"/>
          </a:bodyPr>
          <a:lstStyle/>
          <a:p>
            <a:r>
              <a:rPr lang="en-US" dirty="0"/>
              <a:t>Requirements Traceability Matrix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5A2EB-706F-428D-A4C3-8424EE20E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231" y="2695887"/>
            <a:ext cx="17812894" cy="94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1367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DAB0A-087D-04A7-0726-3E23AEA68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80FC3B-05F0-0D66-A994-11FEFDFCF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6902" y="3195021"/>
            <a:ext cx="10759604" cy="7921380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Dashboard 2 –  Defects Overview</a:t>
            </a:r>
            <a:b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centralized view to monitor defect health, trends, and resolution effectiveness.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Tracks key metrics of Defects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 breakdowns by: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Status, Severity, Environment, and Age Buckets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Designed for QA leads and test managers to monitor trends and identify hot spots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Filters and slicers enable in-depth analysis across time periods and categories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C79E9D-5893-15BA-030A-59531B39C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6" y="2575405"/>
            <a:ext cx="4733483" cy="39877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7DB9BF-A27C-ABF6-E82A-3F59488EF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11" y="5975498"/>
            <a:ext cx="8991219" cy="505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2811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G Evergreen Theme">
  <a:themeElements>
    <a:clrScheme name="Evergreen Palette">
      <a:dk1>
        <a:srgbClr val="00283C"/>
      </a:dk1>
      <a:lt1>
        <a:srgbClr val="FFFFFF"/>
      </a:lt1>
      <a:dk2>
        <a:srgbClr val="00283C"/>
      </a:dk2>
      <a:lt2>
        <a:srgbClr val="FFFFFF"/>
      </a:lt2>
      <a:accent1>
        <a:srgbClr val="56E13A"/>
      </a:accent1>
      <a:accent2>
        <a:srgbClr val="D2D2D2"/>
      </a:accent2>
      <a:accent3>
        <a:srgbClr val="00D8F7"/>
      </a:accent3>
      <a:accent4>
        <a:srgbClr val="BDE1E2"/>
      </a:accent4>
      <a:accent5>
        <a:srgbClr val="FFD600"/>
      </a:accent5>
      <a:accent6>
        <a:srgbClr val="FF0066"/>
      </a:accent6>
      <a:hlink>
        <a:srgbClr val="00D8F7"/>
      </a:hlink>
      <a:folHlink>
        <a:srgbClr val="00283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7602C8BB-83F1-674A-A95F-BBC5786C9C64}" vid="{327084CB-4363-AC4B-B442-A8203D73EE37}"/>
    </a:ext>
  </a:extLst>
</a:theme>
</file>

<file path=ppt/theme/theme2.xml><?xml version="1.0" encoding="utf-8"?>
<a:theme xmlns:a="http://schemas.openxmlformats.org/drawingml/2006/main" name="Basic layout ">
  <a:themeElements>
    <a:clrScheme name="Evergreen Palette">
      <a:dk1>
        <a:srgbClr val="00283C"/>
      </a:dk1>
      <a:lt1>
        <a:srgbClr val="FFFFFF"/>
      </a:lt1>
      <a:dk2>
        <a:srgbClr val="00283C"/>
      </a:dk2>
      <a:lt2>
        <a:srgbClr val="FFFFFF"/>
      </a:lt2>
      <a:accent1>
        <a:srgbClr val="56E13A"/>
      </a:accent1>
      <a:accent2>
        <a:srgbClr val="D2D2D2"/>
      </a:accent2>
      <a:accent3>
        <a:srgbClr val="00D8F7"/>
      </a:accent3>
      <a:accent4>
        <a:srgbClr val="BDE1E2"/>
      </a:accent4>
      <a:accent5>
        <a:srgbClr val="FFD600"/>
      </a:accent5>
      <a:accent6>
        <a:srgbClr val="FF0066"/>
      </a:accent6>
      <a:hlink>
        <a:srgbClr val="00D8F7"/>
      </a:hlink>
      <a:folHlink>
        <a:srgbClr val="00283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1F1ABE86-4BB2-3247-BD17-939BDB71FCD2}" vid="{41404488-362E-D448-AD59-F21A280FA2D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1f7202f-a46f-4c17-bf46-37f4ae712862">
      <UserInfo>
        <DisplayName>Raghav Mohandas</DisplayName>
        <AccountId>67</AccountId>
        <AccountType/>
      </UserInfo>
    </SharedWithUsers>
    <TaxCatchAll xmlns="51f7202f-a46f-4c17-bf46-37f4ae712862" xsi:nil="true"/>
    <lcf76f155ced4ddcb4097134ff3c332f xmlns="ea0e3c10-5c93-4a64-99b1-bb344df21289">
      <Terms xmlns="http://schemas.microsoft.com/office/infopath/2007/PartnerControls"/>
    </lcf76f155ced4ddcb4097134ff3c332f>
    <Note xmlns="ea0e3c10-5c93-4a64-99b1-bb344df21289" xsi:nil="true"/>
    <Comments xmlns="ea0e3c10-5c93-4a64-99b1-bb344df21289" xsi:nil="true"/>
    <_Flow_SignoffStatus xmlns="ea0e3c10-5c93-4a64-99b1-bb344df2128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13A20D8965174294601BF03CAE5B7B" ma:contentTypeVersion="23" ma:contentTypeDescription="Create a new document." ma:contentTypeScope="" ma:versionID="d90ff2f24445e6b1e946b05053b90e2d">
  <xsd:schema xmlns:xsd="http://www.w3.org/2001/XMLSchema" xmlns:xs="http://www.w3.org/2001/XMLSchema" xmlns:p="http://schemas.microsoft.com/office/2006/metadata/properties" xmlns:ns2="ea0e3c10-5c93-4a64-99b1-bb344df21289" xmlns:ns3="51f7202f-a46f-4c17-bf46-37f4ae712862" targetNamespace="http://schemas.microsoft.com/office/2006/metadata/properties" ma:root="true" ma:fieldsID="30a443e69c1ac2a79665cd7519a143ed" ns2:_="" ns3:_="">
    <xsd:import namespace="ea0e3c10-5c93-4a64-99b1-bb344df21289"/>
    <xsd:import namespace="51f7202f-a46f-4c17-bf46-37f4ae7128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_Flow_SignoffStatus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  <xsd:element ref="ns2:Comments" minOccurs="0"/>
                <xsd:element ref="ns2:Note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0e3c10-5c93-4a64-99b1-bb344df212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07218f3-d2c5-4c29-a7f8-a65ed91ec7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Comments" ma:index="26" nillable="true" ma:displayName="Comments" ma:format="Dropdown" ma:internalName="Comments">
      <xsd:simpleType>
        <xsd:restriction base="dms:Note">
          <xsd:maxLength value="255"/>
        </xsd:restriction>
      </xsd:simpleType>
    </xsd:element>
    <xsd:element name="Note" ma:index="27" nillable="true" ma:displayName="Note" ma:format="Dropdown" ma:internalName="Note">
      <xsd:simpleType>
        <xsd:restriction base="dms:Text">
          <xsd:maxLength value="255"/>
        </xsd:restriction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f7202f-a46f-4c17-bf46-37f4ae71286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221c63ba-36c7-4e95-8f2b-50729ebee29a}" ma:internalName="TaxCatchAll" ma:showField="CatchAllData" ma:web="51f7202f-a46f-4c17-bf46-37f4ae71286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94406D-A7A9-47C1-B7B3-B1393C91B2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25F7F7-7B50-4179-9AF0-183B4E82B147}">
  <ds:schemaRefs>
    <ds:schemaRef ds:uri="51f7202f-a46f-4c17-bf46-37f4ae712862"/>
    <ds:schemaRef ds:uri="ea0e3c10-5c93-4a64-99b1-bb344df2128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26DED55-4A34-410E-BEA8-5748025CB4BF}">
  <ds:schemaRefs>
    <ds:schemaRef ds:uri="51f7202f-a46f-4c17-bf46-37f4ae712862"/>
    <ds:schemaRef ds:uri="ea0e3c10-5c93-4a64-99b1-bb344df212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Evergreen-Master-Deck-Template</Template>
  <TotalTime>1052</TotalTime>
  <Words>1507</Words>
  <Application>Microsoft Macintosh PowerPoint</Application>
  <PresentationFormat>Custom</PresentationFormat>
  <Paragraphs>35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Calibri</vt:lpstr>
      <vt:lpstr>Helvetica Neue Medium</vt:lpstr>
      <vt:lpstr>Trenda IG Display</vt:lpstr>
      <vt:lpstr>Trenda IG Display Bold</vt:lpstr>
      <vt:lpstr>Trenda IG Display Light</vt:lpstr>
      <vt:lpstr>Trenda IG Display Semibold</vt:lpstr>
      <vt:lpstr>Trenda IG Display Thin</vt:lpstr>
      <vt:lpstr>Trenda IG Text</vt:lpstr>
      <vt:lpstr>Trenda IG Text Semibold</vt:lpstr>
      <vt:lpstr>IG Evergreen Theme</vt:lpstr>
      <vt:lpstr>Basic layout </vt:lpstr>
      <vt:lpstr>PowerPoint Presentation</vt:lpstr>
      <vt:lpstr>Executive Summary</vt:lpstr>
      <vt:lpstr>Problem Statement:-  In today’s rapidly evolving and distributed software development  environments, maintaining clear traceability between business  requirements, test cases, and defect outcomes remains a persistent  challenge. Testing data is often scattered across disconnected tools,  resulting in fragmented visibility, particularly for leadership teams  responsible for quality oversight and strategic decision-making.  This lack of centralized insight creates several critical issues: - Difficulty in validating whether all business requirements are adequately tested - Delays in detecting and resolving high-impact defects - Inability to monitor project quality in real-time - Increased risk of delivery failures and erosion of stakeholder confidence - Without a unified view of testing progress and defect health, teams struggle to stay aligned, make timely interventions, or present reliable data during reviews and client meetings.</vt:lpstr>
      <vt:lpstr>Our Solution:</vt:lpstr>
      <vt:lpstr>Implementation Phases  1. Planning &amp; Requirement Gathering Defined key KPIs, stakeholder needs, and dashboard goals  2. Data Collection &amp; Mock Preparation Simulated real-world test data using Excel &amp; SQL; modeled key relationships (Epics → Defects)  3. Wireframing &amp; Design Sketched dashboard structure; prioritized usability and drill-down interactivity  4. Power BI Development Built data model, visuals, and navigation; applied DAX measures and filters  5. KPI &amp; AI Integration Added performance metrics, defect calculations, and AI Q&amp;A (Test Genie)   </vt:lpstr>
      <vt:lpstr>Data Model- Foundation of Dashboard   - Built on five key tables: Epic → Feature → User Stories → Tasks → Defects - Structured with 1:Many relationships to enable accurate drill-downs and filtering - Captures end-to-end traceability across testing activities - Supports KPIs like Defect Leakage, MTTR, and Automation Coverage - Powers all dashboard interactions and filters - Ensures consistency across Traceability Matrix and KPI visuals </vt:lpstr>
      <vt:lpstr>Dashboard 1 – Requirements Traceability Matrix  - Tracks hierarchy:    Program → Project → Epic → Feature → User Story → Task → Defect  - Uses color-coded indicators for quick status recognition: 🟩 Green = Complete 🟨 Yellow = In Progress  🟥 Red = At Risk          🟦 Blue = New / Unassigned.  - Drill-down enabled for deep traceability - Filters help Project Managers focus on specific Epics or bottlenecks - Instantly flags gaps, delays, or unassigned ownership  </vt:lpstr>
      <vt:lpstr>Requirements Traceability Matrix Dashboard</vt:lpstr>
      <vt:lpstr>                                                                                Dashboard 2 –  Defects Overview  A centralized view to monitor defect health, trends, and resolution effectiveness. Tracks key metrics of Defects  Visual breakdowns by: - Status, Severity, Environment, and Age Buckets - Designed for QA leads and test managers to monitor trends and identify hot spots - Filters and slicers enable in-depth analysis across time periods and categories   </vt:lpstr>
      <vt:lpstr>Defects Dashboard</vt:lpstr>
      <vt:lpstr>Defects KPIs – Interpreting Quality Trends   These KPIs provide a 360° view of testing effectiveness, defect behavior, and team responsiveness. 🧾 Total Defects – Shows overall defect volume across all statuses 📊 Defect Density – Measures defect concentration per feature or user story 🚨 Defect Leakage % – Highlights issues that escaped into production ⏱️ Mean Time to Detect (MTTD) – Time taken to uncover a defect 🛠️ Mean Time to Resolve (MTTR) – Time taken to fix and close a defect ✅ Defect Resolution Rate % – Percentage of defects successfully resolved 🔁 Defect Recurrence Rate % – Tracks reopened or recurring issues 🔎 Interactive Filters – Slice data by project, epic, environment, or age to identify root causes quickly 🎯 How it helps: Empowers QA teams and managers to drill down on specific segments, prioritize critical issues, and drive informed discussions in reviews.    </vt:lpstr>
      <vt:lpstr>Dashboard 3 –  Test Summary Dashboard   The Test Summary Dashboard delivers a comprehensive view of testing progress,  resource allocation, and automation adoption across the project lifecycle. 🔄 Combines both manual and automated testing insights 📦 Tracks the volume of Epics, Features, User Stories, Tasks, and Defects 🎯 Highlights overall test health and potential bottlenecks (e.g., blocked features) ⚙️ Integrates with AI-powered Q&amp;A (Test Genie) for real-time answers 🧭 Empowers managers to quickly assess execution status and coverage 🧠 Purpose: To provide a high-level snapshot of where the project stands in terms of testing,  what's automated, what's blocked, and how effectively defects are being caught.    </vt:lpstr>
      <vt:lpstr>Test Summary Dashboard</vt:lpstr>
      <vt:lpstr> Test Summary KPIs – Driving Test Visibility    These KPIs provide key insights into testing velocity, effectiveness, and automation maturity. 🧪 Test Cycle Time – Total duration of a test cycle; helps assess testing speed and delays 🎯 Test Effectiveness – % of test cases that led to defect identification; measures test case quality 🤖 Automation Coverage – Balance between automated vs manual test execution 🧱 Entity Distribution – Live count of Epics, Features, User Stories, Tasks, and Defects 🟥 Feature Blockage – Identifies high-severity issues that are blocking feature progression 💬 TestGenie (Q&amp;A Tool) – AI-powered assistant to answer queries like “Pending stories in Epic 4” 🎯 Why it matters: These KPIs help QA and project managers prioritize tasks, resolve blockers, and communicate progress efficiently in reviews and stand-ups.     </vt:lpstr>
      <vt:lpstr> AI Assistant – Test Genie  An embedded natural language Q&amp;A tool for instant insights without  manual filtering. 💬 Ask real-time questions like: “Count of pending defects in Epic EP-004” “Which features are blocked due to high-severity tasks?” 🧠 Powered by Power BI’s Q&amp;A integration 🧩 Useful in client reviews, sprint retrospectives, or leadership updates 📉 Saves manual effort and speeds up investigations   </vt:lpstr>
      <vt:lpstr>PowerPoint Presentation</vt:lpstr>
      <vt:lpstr>Conclusion - Provides a centralized view of the entire testing lifecycle - Empowers real-time decision-making through actionable metrics - Built as an extensible platform with AI integration capabilities - Supports daily collaboration and executive-level reporting - Enables faster delivery, improved visibility, and data-driven outcomes     “Our dashboard bridges the gap between testing operations and strategic insight”. </vt:lpstr>
      <vt:lpstr>Thank you!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Groseclose</dc:creator>
  <cp:lastModifiedBy>Balamurali, Hari Krishna</cp:lastModifiedBy>
  <cp:revision>9</cp:revision>
  <dcterms:created xsi:type="dcterms:W3CDTF">2024-04-08T16:26:19Z</dcterms:created>
  <dcterms:modified xsi:type="dcterms:W3CDTF">2025-05-05T08:12:32Z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0x010100EE13A20D8965174294601BF03CAE5B7B</vt:lpwstr>
  </property>
  <property fmtid="{D5CDD505-2E9C-101B-9397-08002B2CF9AE}" pid="3" name="MediaServiceImageTags">
    <vt:lpwstr/>
  </property>
</Properties>
</file>